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60" r:id="rId4"/>
    <p:sldId id="269" r:id="rId5"/>
    <p:sldId id="265" r:id="rId6"/>
    <p:sldId id="262" r:id="rId7"/>
    <p:sldId id="263" r:id="rId8"/>
    <p:sldId id="308" r:id="rId9"/>
    <p:sldId id="268" r:id="rId10"/>
    <p:sldId id="264" r:id="rId11"/>
    <p:sldId id="272" r:id="rId12"/>
    <p:sldId id="309" r:id="rId13"/>
    <p:sldId id="294" r:id="rId14"/>
    <p:sldId id="295" r:id="rId15"/>
    <p:sldId id="342" r:id="rId16"/>
    <p:sldId id="343" r:id="rId17"/>
    <p:sldId id="319" r:id="rId18"/>
    <p:sldId id="320" r:id="rId19"/>
    <p:sldId id="345" r:id="rId20"/>
    <p:sldId id="321" r:id="rId21"/>
    <p:sldId id="322" r:id="rId22"/>
    <p:sldId id="277" r:id="rId23"/>
    <p:sldId id="286" r:id="rId24"/>
    <p:sldId id="296" r:id="rId25"/>
    <p:sldId id="310" r:id="rId26"/>
    <p:sldId id="311" r:id="rId27"/>
    <p:sldId id="341" r:id="rId28"/>
    <p:sldId id="278" r:id="rId29"/>
    <p:sldId id="297" r:id="rId30"/>
    <p:sldId id="326" r:id="rId31"/>
    <p:sldId id="327" r:id="rId32"/>
    <p:sldId id="337" r:id="rId33"/>
    <p:sldId id="324" r:id="rId34"/>
    <p:sldId id="336" r:id="rId35"/>
    <p:sldId id="340" r:id="rId36"/>
    <p:sldId id="270" r:id="rId37"/>
    <p:sldId id="328" r:id="rId38"/>
    <p:sldId id="330" r:id="rId39"/>
    <p:sldId id="331" r:id="rId40"/>
    <p:sldId id="332" r:id="rId41"/>
    <p:sldId id="333" r:id="rId42"/>
    <p:sldId id="334" r:id="rId43"/>
    <p:sldId id="335" r:id="rId44"/>
    <p:sldId id="288" r:id="rId45"/>
    <p:sldId id="298" r:id="rId46"/>
    <p:sldId id="307" r:id="rId47"/>
    <p:sldId id="290" r:id="rId48"/>
    <p:sldId id="289" r:id="rId49"/>
    <p:sldId id="299" r:id="rId50"/>
    <p:sldId id="303" r:id="rId51"/>
    <p:sldId id="304" r:id="rId52"/>
    <p:sldId id="271" r:id="rId53"/>
    <p:sldId id="292" r:id="rId54"/>
    <p:sldId id="293" r:id="rId55"/>
    <p:sldId id="266"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4C22"/>
    <a:srgbClr val="C62030"/>
    <a:srgbClr val="B22600"/>
    <a:srgbClr val="C4151C"/>
    <a:srgbClr val="CF55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09" autoAdjust="0"/>
    <p:restoredTop sz="94660"/>
  </p:normalViewPr>
  <p:slideViewPr>
    <p:cSldViewPr snapToGrid="0">
      <p:cViewPr varScale="1">
        <p:scale>
          <a:sx n="74" d="100"/>
          <a:sy n="74" d="100"/>
        </p:scale>
        <p:origin x="11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960C02-EDD2-4164-8B9A-597455E0A51B}"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vi-VN"/>
        </a:p>
      </dgm:t>
    </dgm:pt>
    <dgm:pt modelId="{24D8BD93-AB76-48FE-9D68-3A5E181A4D74}">
      <dgm:prSet phldrT="[Text]" custT="1"/>
      <dgm:spPr/>
      <dgm:t>
        <a:bodyPr/>
        <a:lstStyle/>
        <a:p>
          <a:r>
            <a:rPr lang="vi-VN" sz="1800"/>
            <a:t>Phạm vi</a:t>
          </a:r>
        </a:p>
      </dgm:t>
    </dgm:pt>
    <dgm:pt modelId="{D6D8CF62-593B-4FBB-9524-E6E30D31B0EA}" type="parTrans" cxnId="{51EDB39B-D7D7-4CD9-A824-34095ADB7107}">
      <dgm:prSet/>
      <dgm:spPr/>
      <dgm:t>
        <a:bodyPr/>
        <a:lstStyle/>
        <a:p>
          <a:endParaRPr lang="vi-VN" sz="1800"/>
        </a:p>
      </dgm:t>
    </dgm:pt>
    <dgm:pt modelId="{CCD547CF-41A6-4308-93B8-6A9EB7057700}" type="sibTrans" cxnId="{51EDB39B-D7D7-4CD9-A824-34095ADB7107}">
      <dgm:prSet/>
      <dgm:spPr/>
      <dgm:t>
        <a:bodyPr/>
        <a:lstStyle/>
        <a:p>
          <a:endParaRPr lang="vi-VN" sz="1800"/>
        </a:p>
      </dgm:t>
    </dgm:pt>
    <dgm:pt modelId="{C9EA670E-F8B8-4D34-B1A9-E543B28DC76B}">
      <dgm:prSet custT="1"/>
      <dgm:spPr/>
      <dgm:t>
        <a:bodyPr/>
        <a:lstStyle/>
        <a:p>
          <a:r>
            <a:rPr lang="vi-VN" sz="1800"/>
            <a:t>Mục tiêu</a:t>
          </a:r>
        </a:p>
      </dgm:t>
    </dgm:pt>
    <dgm:pt modelId="{6551728A-9262-4A5D-B763-3FC9B5C5E261}" type="parTrans" cxnId="{B1D635ED-9560-4482-8A16-D890E8A0B129}">
      <dgm:prSet/>
      <dgm:spPr/>
      <dgm:t>
        <a:bodyPr/>
        <a:lstStyle/>
        <a:p>
          <a:endParaRPr lang="vi-VN" sz="1800"/>
        </a:p>
      </dgm:t>
    </dgm:pt>
    <dgm:pt modelId="{6BCCBACF-F110-454A-97A7-307537A2A9A5}" type="sibTrans" cxnId="{B1D635ED-9560-4482-8A16-D890E8A0B129}">
      <dgm:prSet/>
      <dgm:spPr/>
      <dgm:t>
        <a:bodyPr/>
        <a:lstStyle/>
        <a:p>
          <a:endParaRPr lang="vi-VN" sz="1800"/>
        </a:p>
      </dgm:t>
    </dgm:pt>
    <dgm:pt modelId="{00FE165E-942E-4A78-946F-F282C0469212}">
      <dgm:prSet phldrT="[Text]" custT="1"/>
      <dgm:spPr>
        <a:solidFill>
          <a:srgbClr val="CF553D"/>
        </a:solidFill>
      </dgm:spPr>
      <dgm:t>
        <a:bodyPr/>
        <a:lstStyle/>
        <a:p>
          <a:r>
            <a:rPr lang="vi-VN" sz="1800"/>
            <a:t>1. Tổng quan</a:t>
          </a:r>
        </a:p>
      </dgm:t>
    </dgm:pt>
    <dgm:pt modelId="{749E58A6-7B29-4F96-B767-5438BD86D68F}" type="sibTrans" cxnId="{5B57E44A-1276-45DD-B0A0-E0F1EA110497}">
      <dgm:prSet/>
      <dgm:spPr/>
      <dgm:t>
        <a:bodyPr/>
        <a:lstStyle/>
        <a:p>
          <a:endParaRPr lang="vi-VN" sz="1800"/>
        </a:p>
      </dgm:t>
    </dgm:pt>
    <dgm:pt modelId="{BCF986DC-92FD-455C-B1EE-706C4AEADAE2}" type="parTrans" cxnId="{5B57E44A-1276-45DD-B0A0-E0F1EA110497}">
      <dgm:prSet/>
      <dgm:spPr/>
      <dgm:t>
        <a:bodyPr/>
        <a:lstStyle/>
        <a:p>
          <a:endParaRPr lang="vi-VN" sz="1800"/>
        </a:p>
      </dgm:t>
    </dgm:pt>
    <dgm:pt modelId="{AEDAAC85-7009-4F11-A112-04CAE1BABA10}">
      <dgm:prSet custT="1"/>
      <dgm:spPr>
        <a:solidFill>
          <a:srgbClr val="CF553D"/>
        </a:solidFill>
      </dgm:spPr>
      <dgm:t>
        <a:bodyPr/>
        <a:lstStyle/>
        <a:p>
          <a:r>
            <a:rPr lang="vi-VN" sz="1800"/>
            <a:t>2. Đánh giá thiết kế cũ</a:t>
          </a:r>
        </a:p>
      </dgm:t>
    </dgm:pt>
    <dgm:pt modelId="{6FCAE787-109A-4634-BB5D-65420EE9A985}" type="parTrans" cxnId="{C7B60C50-B279-48AF-AF70-5EFDC1855EF2}">
      <dgm:prSet/>
      <dgm:spPr/>
      <dgm:t>
        <a:bodyPr/>
        <a:lstStyle/>
        <a:p>
          <a:endParaRPr lang="vi-VN" sz="1800"/>
        </a:p>
      </dgm:t>
    </dgm:pt>
    <dgm:pt modelId="{6D5E54C3-1CAE-433A-BFF1-2B652120B68B}" type="sibTrans" cxnId="{C7B60C50-B279-48AF-AF70-5EFDC1855EF2}">
      <dgm:prSet/>
      <dgm:spPr/>
      <dgm:t>
        <a:bodyPr/>
        <a:lstStyle/>
        <a:p>
          <a:endParaRPr lang="vi-VN" sz="1800"/>
        </a:p>
      </dgm:t>
    </dgm:pt>
    <dgm:pt modelId="{7569A1C2-D6B1-4AA0-A78E-592AAE1B3520}">
      <dgm:prSet custT="1"/>
      <dgm:spPr>
        <a:solidFill>
          <a:srgbClr val="CF553D"/>
        </a:solidFill>
      </dgm:spPr>
      <dgm:t>
        <a:bodyPr/>
        <a:lstStyle/>
        <a:p>
          <a:r>
            <a:rPr lang="vi-VN" sz="1800"/>
            <a:t>3. Đề xuất cải tiến</a:t>
          </a:r>
        </a:p>
      </dgm:t>
    </dgm:pt>
    <dgm:pt modelId="{1A56C131-0F8B-43DE-AB5A-C33AB0E68F6A}" type="parTrans" cxnId="{AAA5BC03-62EC-4219-BE75-A53C958CA068}">
      <dgm:prSet/>
      <dgm:spPr/>
      <dgm:t>
        <a:bodyPr/>
        <a:lstStyle/>
        <a:p>
          <a:endParaRPr lang="vi-VN" sz="1800"/>
        </a:p>
      </dgm:t>
    </dgm:pt>
    <dgm:pt modelId="{D282183D-7690-4359-9DCE-B2E34F6F838E}" type="sibTrans" cxnId="{AAA5BC03-62EC-4219-BE75-A53C958CA068}">
      <dgm:prSet/>
      <dgm:spPr/>
      <dgm:t>
        <a:bodyPr/>
        <a:lstStyle/>
        <a:p>
          <a:endParaRPr lang="vi-VN" sz="1800"/>
        </a:p>
      </dgm:t>
    </dgm:pt>
    <dgm:pt modelId="{1FD1F0E2-7EC7-4577-89FE-84DD3FCA3FD0}">
      <dgm:prSet custT="1"/>
      <dgm:spPr>
        <a:solidFill>
          <a:srgbClr val="CF553D"/>
        </a:solidFill>
      </dgm:spPr>
      <dgm:t>
        <a:bodyPr/>
        <a:lstStyle/>
        <a:p>
          <a:r>
            <a:rPr lang="vi-VN" sz="1800"/>
            <a:t>4. Tổng kết</a:t>
          </a:r>
        </a:p>
      </dgm:t>
    </dgm:pt>
    <dgm:pt modelId="{6BEEC2CD-8ED7-46A8-B79C-C3D73A440540}" type="parTrans" cxnId="{92D5A587-F882-45B6-9B5B-E212EA4DF6FD}">
      <dgm:prSet/>
      <dgm:spPr/>
      <dgm:t>
        <a:bodyPr/>
        <a:lstStyle/>
        <a:p>
          <a:endParaRPr lang="vi-VN" sz="1800"/>
        </a:p>
      </dgm:t>
    </dgm:pt>
    <dgm:pt modelId="{8C75ABEE-6CBB-4277-AA4A-3812C9DA68DC}" type="sibTrans" cxnId="{92D5A587-F882-45B6-9B5B-E212EA4DF6FD}">
      <dgm:prSet/>
      <dgm:spPr/>
      <dgm:t>
        <a:bodyPr/>
        <a:lstStyle/>
        <a:p>
          <a:endParaRPr lang="vi-VN" sz="1800"/>
        </a:p>
      </dgm:t>
    </dgm:pt>
    <dgm:pt modelId="{7B1485B6-43AD-4005-93DF-C8B1AAFA4EFF}">
      <dgm:prSet custT="1"/>
      <dgm:spPr/>
      <dgm:t>
        <a:bodyPr/>
        <a:lstStyle/>
        <a:p>
          <a:r>
            <a:rPr lang="vi-VN" sz="1800"/>
            <a:t>Nhận xét chung</a:t>
          </a:r>
        </a:p>
      </dgm:t>
    </dgm:pt>
    <dgm:pt modelId="{154C1ED7-98DB-42EB-981E-6F559ACE2209}" type="parTrans" cxnId="{98BDC3B2-CD87-4D15-82D8-26B51AB9CF79}">
      <dgm:prSet/>
      <dgm:spPr/>
      <dgm:t>
        <a:bodyPr/>
        <a:lstStyle/>
        <a:p>
          <a:endParaRPr lang="vi-VN" sz="1800"/>
        </a:p>
      </dgm:t>
    </dgm:pt>
    <dgm:pt modelId="{BEDBDEB5-3A46-4A99-BE82-C8C461B61985}" type="sibTrans" cxnId="{98BDC3B2-CD87-4D15-82D8-26B51AB9CF79}">
      <dgm:prSet/>
      <dgm:spPr/>
      <dgm:t>
        <a:bodyPr/>
        <a:lstStyle/>
        <a:p>
          <a:endParaRPr lang="vi-VN" sz="1800"/>
        </a:p>
      </dgm:t>
    </dgm:pt>
    <dgm:pt modelId="{7A4D040E-C729-47D1-BCED-B6007215B359}">
      <dgm:prSet custT="1"/>
      <dgm:spPr/>
      <dgm:t>
        <a:bodyPr/>
        <a:lstStyle/>
        <a:p>
          <a:r>
            <a:rPr lang="vi-VN" sz="1800"/>
            <a:t>Coupling &amp; Cohesion</a:t>
          </a:r>
        </a:p>
      </dgm:t>
    </dgm:pt>
    <dgm:pt modelId="{3BCBE76F-F348-478F-AA57-6F0E993EFE32}" type="parTrans" cxnId="{515BEF10-1263-4C30-A30A-760086ADCDC8}">
      <dgm:prSet/>
      <dgm:spPr/>
      <dgm:t>
        <a:bodyPr/>
        <a:lstStyle/>
        <a:p>
          <a:endParaRPr lang="vi-VN" sz="1800"/>
        </a:p>
      </dgm:t>
    </dgm:pt>
    <dgm:pt modelId="{09B499D5-F162-4F64-AD54-A7DD103DD117}" type="sibTrans" cxnId="{515BEF10-1263-4C30-A30A-760086ADCDC8}">
      <dgm:prSet/>
      <dgm:spPr/>
      <dgm:t>
        <a:bodyPr/>
        <a:lstStyle/>
        <a:p>
          <a:endParaRPr lang="vi-VN" sz="1800"/>
        </a:p>
      </dgm:t>
    </dgm:pt>
    <dgm:pt modelId="{B60BD1DB-CE95-4394-AAB6-EDE9FC6379B0}">
      <dgm:prSet custT="1"/>
      <dgm:spPr/>
      <dgm:t>
        <a:bodyPr/>
        <a:lstStyle/>
        <a:p>
          <a:r>
            <a:rPr lang="vi-VN" sz="1800"/>
            <a:t>SOLID</a:t>
          </a:r>
        </a:p>
      </dgm:t>
    </dgm:pt>
    <dgm:pt modelId="{9AFC085F-3D8D-4B61-BAEA-CD802EC0880F}" type="parTrans" cxnId="{565A347B-4E90-40E0-975E-44FEE7A66644}">
      <dgm:prSet/>
      <dgm:spPr/>
      <dgm:t>
        <a:bodyPr/>
        <a:lstStyle/>
        <a:p>
          <a:endParaRPr lang="vi-VN" sz="1800"/>
        </a:p>
      </dgm:t>
    </dgm:pt>
    <dgm:pt modelId="{D38BCE5B-8788-4554-BE96-3CDFBC41FE59}" type="sibTrans" cxnId="{565A347B-4E90-40E0-975E-44FEE7A66644}">
      <dgm:prSet/>
      <dgm:spPr/>
      <dgm:t>
        <a:bodyPr/>
        <a:lstStyle/>
        <a:p>
          <a:endParaRPr lang="vi-VN" sz="1800"/>
        </a:p>
      </dgm:t>
    </dgm:pt>
    <dgm:pt modelId="{756FEF7A-2160-484F-802D-3D21EE53DD6F}">
      <dgm:prSet custT="1"/>
      <dgm:spPr/>
      <dgm:t>
        <a:bodyPr/>
        <a:lstStyle/>
        <a:p>
          <a:r>
            <a:rPr lang="vi-VN" sz="1800"/>
            <a:t>Clean Code</a:t>
          </a:r>
        </a:p>
      </dgm:t>
    </dgm:pt>
    <dgm:pt modelId="{502A8935-0374-46DF-9110-9F212ADF704B}" type="parTrans" cxnId="{B85E05DE-121A-444D-B115-D70EFAAA9420}">
      <dgm:prSet/>
      <dgm:spPr/>
      <dgm:t>
        <a:bodyPr/>
        <a:lstStyle/>
        <a:p>
          <a:endParaRPr lang="vi-VN" sz="1800"/>
        </a:p>
      </dgm:t>
    </dgm:pt>
    <dgm:pt modelId="{1DE26D47-3742-42A1-9D29-F4E516C0B478}" type="sibTrans" cxnId="{B85E05DE-121A-444D-B115-D70EFAAA9420}">
      <dgm:prSet/>
      <dgm:spPr/>
      <dgm:t>
        <a:bodyPr/>
        <a:lstStyle/>
        <a:p>
          <a:endParaRPr lang="vi-VN" sz="1800"/>
        </a:p>
      </dgm:t>
    </dgm:pt>
    <dgm:pt modelId="{18F92C5A-43B0-4A42-9D7F-08E199F2EA61}">
      <dgm:prSet custT="1"/>
      <dgm:spPr/>
      <dgm:t>
        <a:bodyPr/>
        <a:lstStyle/>
        <a:p>
          <a:r>
            <a:rPr lang="vi-VN" sz="1800"/>
            <a:t>Các vấn đề khác</a:t>
          </a:r>
        </a:p>
      </dgm:t>
    </dgm:pt>
    <dgm:pt modelId="{52449C43-FF3B-4722-B905-D5FA75A51A51}" type="parTrans" cxnId="{543FBB43-4BB3-4541-9785-DD91B62B976C}">
      <dgm:prSet/>
      <dgm:spPr/>
      <dgm:t>
        <a:bodyPr/>
        <a:lstStyle/>
        <a:p>
          <a:endParaRPr lang="vi-VN" sz="1800"/>
        </a:p>
      </dgm:t>
    </dgm:pt>
    <dgm:pt modelId="{0D786150-5F14-4235-B651-193815718CD0}" type="sibTrans" cxnId="{543FBB43-4BB3-4541-9785-DD91B62B976C}">
      <dgm:prSet/>
      <dgm:spPr/>
      <dgm:t>
        <a:bodyPr/>
        <a:lstStyle/>
        <a:p>
          <a:endParaRPr lang="vi-VN" sz="1800"/>
        </a:p>
      </dgm:t>
    </dgm:pt>
    <dgm:pt modelId="{703245A3-E5BC-4599-BDB7-4088532F9FC6}">
      <dgm:prSet custT="1"/>
      <dgm:spPr/>
      <dgm:t>
        <a:bodyPr/>
        <a:lstStyle/>
        <a:p>
          <a:r>
            <a:rPr lang="vi-VN" sz="1800"/>
            <a:t>Kết quả thu được</a:t>
          </a:r>
        </a:p>
      </dgm:t>
    </dgm:pt>
    <dgm:pt modelId="{E30C954A-CA5C-4101-B886-293A5A7E5081}" type="parTrans" cxnId="{D384B027-B609-4065-B5C0-1A5CE12C936C}">
      <dgm:prSet/>
      <dgm:spPr/>
      <dgm:t>
        <a:bodyPr/>
        <a:lstStyle/>
        <a:p>
          <a:endParaRPr lang="vi-VN" sz="1800"/>
        </a:p>
      </dgm:t>
    </dgm:pt>
    <dgm:pt modelId="{A0F21DFF-B8A1-4790-975C-FADA00A4C376}" type="sibTrans" cxnId="{D384B027-B609-4065-B5C0-1A5CE12C936C}">
      <dgm:prSet/>
      <dgm:spPr/>
      <dgm:t>
        <a:bodyPr/>
        <a:lstStyle/>
        <a:p>
          <a:endParaRPr lang="vi-VN" sz="1800"/>
        </a:p>
      </dgm:t>
    </dgm:pt>
    <dgm:pt modelId="{03EF2B3D-7C15-4B40-8C7C-996BBBE81D42}">
      <dgm:prSet custT="1"/>
      <dgm:spPr/>
      <dgm:t>
        <a:bodyPr/>
        <a:lstStyle/>
        <a:p>
          <a:r>
            <a:rPr lang="vi-VN" sz="1800"/>
            <a:t>Vấn đề tồn đọng</a:t>
          </a:r>
        </a:p>
      </dgm:t>
    </dgm:pt>
    <dgm:pt modelId="{A88B7A5B-2910-4671-8249-96A78B5E3AD5}" type="parTrans" cxnId="{49D8750D-8147-451C-8AD3-2B1A179E39D1}">
      <dgm:prSet/>
      <dgm:spPr/>
      <dgm:t>
        <a:bodyPr/>
        <a:lstStyle/>
        <a:p>
          <a:endParaRPr lang="vi-VN" sz="1800"/>
        </a:p>
      </dgm:t>
    </dgm:pt>
    <dgm:pt modelId="{13BAEF64-4C13-4411-B2AA-A0B3D23E7A99}" type="sibTrans" cxnId="{49D8750D-8147-451C-8AD3-2B1A179E39D1}">
      <dgm:prSet/>
      <dgm:spPr/>
      <dgm:t>
        <a:bodyPr/>
        <a:lstStyle/>
        <a:p>
          <a:endParaRPr lang="vi-VN" sz="1800"/>
        </a:p>
      </dgm:t>
    </dgm:pt>
    <dgm:pt modelId="{91BE18EB-B864-4A46-A97E-A53517AEBA37}" type="pres">
      <dgm:prSet presAssocID="{45960C02-EDD2-4164-8B9A-597455E0A51B}" presName="linear" presStyleCnt="0">
        <dgm:presLayoutVars>
          <dgm:dir/>
          <dgm:animLvl val="lvl"/>
          <dgm:resizeHandles val="exact"/>
        </dgm:presLayoutVars>
      </dgm:prSet>
      <dgm:spPr/>
    </dgm:pt>
    <dgm:pt modelId="{B792996E-9671-4C0D-9787-12A38C98C280}" type="pres">
      <dgm:prSet presAssocID="{00FE165E-942E-4A78-946F-F282C0469212}" presName="parentLin" presStyleCnt="0"/>
      <dgm:spPr/>
    </dgm:pt>
    <dgm:pt modelId="{72521594-1BF4-418C-AA0D-92C8A87892C4}" type="pres">
      <dgm:prSet presAssocID="{00FE165E-942E-4A78-946F-F282C0469212}" presName="parentLeftMargin" presStyleLbl="node1" presStyleIdx="0" presStyleCnt="4"/>
      <dgm:spPr/>
    </dgm:pt>
    <dgm:pt modelId="{E53F5F3E-CDAA-488F-915F-96B4A7E284AC}" type="pres">
      <dgm:prSet presAssocID="{00FE165E-942E-4A78-946F-F282C0469212}" presName="parentText" presStyleLbl="node1" presStyleIdx="0" presStyleCnt="4" custScaleY="96799">
        <dgm:presLayoutVars>
          <dgm:chMax val="0"/>
          <dgm:bulletEnabled val="1"/>
        </dgm:presLayoutVars>
      </dgm:prSet>
      <dgm:spPr/>
    </dgm:pt>
    <dgm:pt modelId="{1E67CE8A-954B-48BB-BDA7-DEF21BCF7D81}" type="pres">
      <dgm:prSet presAssocID="{00FE165E-942E-4A78-946F-F282C0469212}" presName="negativeSpace" presStyleCnt="0"/>
      <dgm:spPr/>
    </dgm:pt>
    <dgm:pt modelId="{BA22D800-506B-4C38-B7FE-D4E23847012A}" type="pres">
      <dgm:prSet presAssocID="{00FE165E-942E-4A78-946F-F282C0469212}" presName="childText" presStyleLbl="conFgAcc1" presStyleIdx="0" presStyleCnt="4">
        <dgm:presLayoutVars>
          <dgm:bulletEnabled val="1"/>
        </dgm:presLayoutVars>
      </dgm:prSet>
      <dgm:spPr/>
    </dgm:pt>
    <dgm:pt modelId="{0A68800E-8FE4-43BD-9975-16806556C3E7}" type="pres">
      <dgm:prSet presAssocID="{749E58A6-7B29-4F96-B767-5438BD86D68F}" presName="spaceBetweenRectangles" presStyleCnt="0"/>
      <dgm:spPr/>
    </dgm:pt>
    <dgm:pt modelId="{AF361992-DF64-47AE-ACA7-656DB5D4BFAA}" type="pres">
      <dgm:prSet presAssocID="{AEDAAC85-7009-4F11-A112-04CAE1BABA10}" presName="parentLin" presStyleCnt="0"/>
      <dgm:spPr/>
    </dgm:pt>
    <dgm:pt modelId="{421CB2C2-FB7E-43EA-BC69-C22C2165975E}" type="pres">
      <dgm:prSet presAssocID="{AEDAAC85-7009-4F11-A112-04CAE1BABA10}" presName="parentLeftMargin" presStyleLbl="node1" presStyleIdx="0" presStyleCnt="4"/>
      <dgm:spPr/>
    </dgm:pt>
    <dgm:pt modelId="{03395EFA-26A4-40DA-BC6E-F10D1954082C}" type="pres">
      <dgm:prSet presAssocID="{AEDAAC85-7009-4F11-A112-04CAE1BABA10}" presName="parentText" presStyleLbl="node1" presStyleIdx="1" presStyleCnt="4" custScaleY="96799">
        <dgm:presLayoutVars>
          <dgm:chMax val="0"/>
          <dgm:bulletEnabled val="1"/>
        </dgm:presLayoutVars>
      </dgm:prSet>
      <dgm:spPr/>
    </dgm:pt>
    <dgm:pt modelId="{E8EF957E-6BD8-4388-BD55-046EF8AC4AB8}" type="pres">
      <dgm:prSet presAssocID="{AEDAAC85-7009-4F11-A112-04CAE1BABA10}" presName="negativeSpace" presStyleCnt="0"/>
      <dgm:spPr/>
    </dgm:pt>
    <dgm:pt modelId="{EF9DA0F5-F2C8-4C95-86C4-2C2EFD141CC7}" type="pres">
      <dgm:prSet presAssocID="{AEDAAC85-7009-4F11-A112-04CAE1BABA10}" presName="childText" presStyleLbl="conFgAcc1" presStyleIdx="1" presStyleCnt="4">
        <dgm:presLayoutVars>
          <dgm:bulletEnabled val="1"/>
        </dgm:presLayoutVars>
      </dgm:prSet>
      <dgm:spPr/>
    </dgm:pt>
    <dgm:pt modelId="{25A36699-BE48-4D51-B7F1-3D96EC9B8085}" type="pres">
      <dgm:prSet presAssocID="{6D5E54C3-1CAE-433A-BFF1-2B652120B68B}" presName="spaceBetweenRectangles" presStyleCnt="0"/>
      <dgm:spPr/>
    </dgm:pt>
    <dgm:pt modelId="{576A94C1-B7C4-4D05-B34D-CD21B5FCC53E}" type="pres">
      <dgm:prSet presAssocID="{7569A1C2-D6B1-4AA0-A78E-592AAE1B3520}" presName="parentLin" presStyleCnt="0"/>
      <dgm:spPr/>
    </dgm:pt>
    <dgm:pt modelId="{4124AE44-A138-437B-9006-6ACC2D3CF05D}" type="pres">
      <dgm:prSet presAssocID="{7569A1C2-D6B1-4AA0-A78E-592AAE1B3520}" presName="parentLeftMargin" presStyleLbl="node1" presStyleIdx="1" presStyleCnt="4"/>
      <dgm:spPr/>
    </dgm:pt>
    <dgm:pt modelId="{E5861C62-D693-413D-A7D2-387617D5D260}" type="pres">
      <dgm:prSet presAssocID="{7569A1C2-D6B1-4AA0-A78E-592AAE1B3520}" presName="parentText" presStyleLbl="node1" presStyleIdx="2" presStyleCnt="4" custScaleY="96799">
        <dgm:presLayoutVars>
          <dgm:chMax val="0"/>
          <dgm:bulletEnabled val="1"/>
        </dgm:presLayoutVars>
      </dgm:prSet>
      <dgm:spPr/>
    </dgm:pt>
    <dgm:pt modelId="{93D9E4F9-DFEF-4E0F-92E9-FCC7FFAE5D1D}" type="pres">
      <dgm:prSet presAssocID="{7569A1C2-D6B1-4AA0-A78E-592AAE1B3520}" presName="negativeSpace" presStyleCnt="0"/>
      <dgm:spPr/>
    </dgm:pt>
    <dgm:pt modelId="{872EF540-B2C1-448B-85EB-DA6EBB85B7F6}" type="pres">
      <dgm:prSet presAssocID="{7569A1C2-D6B1-4AA0-A78E-592AAE1B3520}" presName="childText" presStyleLbl="conFgAcc1" presStyleIdx="2" presStyleCnt="4">
        <dgm:presLayoutVars>
          <dgm:bulletEnabled val="1"/>
        </dgm:presLayoutVars>
      </dgm:prSet>
      <dgm:spPr/>
    </dgm:pt>
    <dgm:pt modelId="{B91F2FC3-86F0-4A9C-86BE-65DECE83146D}" type="pres">
      <dgm:prSet presAssocID="{D282183D-7690-4359-9DCE-B2E34F6F838E}" presName="spaceBetweenRectangles" presStyleCnt="0"/>
      <dgm:spPr/>
    </dgm:pt>
    <dgm:pt modelId="{6EA198A4-CA38-403D-BE1F-707877006B49}" type="pres">
      <dgm:prSet presAssocID="{1FD1F0E2-7EC7-4577-89FE-84DD3FCA3FD0}" presName="parentLin" presStyleCnt="0"/>
      <dgm:spPr/>
    </dgm:pt>
    <dgm:pt modelId="{F4EEB1AC-9730-4BC4-9CAF-05443AE27937}" type="pres">
      <dgm:prSet presAssocID="{1FD1F0E2-7EC7-4577-89FE-84DD3FCA3FD0}" presName="parentLeftMargin" presStyleLbl="node1" presStyleIdx="2" presStyleCnt="4"/>
      <dgm:spPr/>
    </dgm:pt>
    <dgm:pt modelId="{F272F443-8B3F-46A9-8AF7-7B9093EA0E88}" type="pres">
      <dgm:prSet presAssocID="{1FD1F0E2-7EC7-4577-89FE-84DD3FCA3FD0}" presName="parentText" presStyleLbl="node1" presStyleIdx="3" presStyleCnt="4" custScaleY="96799">
        <dgm:presLayoutVars>
          <dgm:chMax val="0"/>
          <dgm:bulletEnabled val="1"/>
        </dgm:presLayoutVars>
      </dgm:prSet>
      <dgm:spPr/>
    </dgm:pt>
    <dgm:pt modelId="{F9EFDD55-DC2D-489B-83F5-6CB21D28C89C}" type="pres">
      <dgm:prSet presAssocID="{1FD1F0E2-7EC7-4577-89FE-84DD3FCA3FD0}" presName="negativeSpace" presStyleCnt="0"/>
      <dgm:spPr/>
    </dgm:pt>
    <dgm:pt modelId="{89C3742C-6E31-41B1-9E70-481350FB32CA}" type="pres">
      <dgm:prSet presAssocID="{1FD1F0E2-7EC7-4577-89FE-84DD3FCA3FD0}" presName="childText" presStyleLbl="conFgAcc1" presStyleIdx="3" presStyleCnt="4">
        <dgm:presLayoutVars>
          <dgm:bulletEnabled val="1"/>
        </dgm:presLayoutVars>
      </dgm:prSet>
      <dgm:spPr/>
    </dgm:pt>
  </dgm:ptLst>
  <dgm:cxnLst>
    <dgm:cxn modelId="{AAA5BC03-62EC-4219-BE75-A53C958CA068}" srcId="{45960C02-EDD2-4164-8B9A-597455E0A51B}" destId="{7569A1C2-D6B1-4AA0-A78E-592AAE1B3520}" srcOrd="2" destOrd="0" parTransId="{1A56C131-0F8B-43DE-AB5A-C33AB0E68F6A}" sibTransId="{D282183D-7690-4359-9DCE-B2E34F6F838E}"/>
    <dgm:cxn modelId="{49D8750D-8147-451C-8AD3-2B1A179E39D1}" srcId="{1FD1F0E2-7EC7-4577-89FE-84DD3FCA3FD0}" destId="{03EF2B3D-7C15-4B40-8C7C-996BBBE81D42}" srcOrd="1" destOrd="0" parTransId="{A88B7A5B-2910-4671-8249-96A78B5E3AD5}" sibTransId="{13BAEF64-4C13-4411-B2AA-A0B3D23E7A99}"/>
    <dgm:cxn modelId="{515BEF10-1263-4C30-A30A-760086ADCDC8}" srcId="{AEDAAC85-7009-4F11-A112-04CAE1BABA10}" destId="{7A4D040E-C729-47D1-BCED-B6007215B359}" srcOrd="1" destOrd="0" parTransId="{3BCBE76F-F348-478F-AA57-6F0E993EFE32}" sibTransId="{09B499D5-F162-4F64-AD54-A7DD103DD117}"/>
    <dgm:cxn modelId="{3470541A-61BB-4091-8FCE-BED8B9C79FA6}" type="presOf" srcId="{AEDAAC85-7009-4F11-A112-04CAE1BABA10}" destId="{03395EFA-26A4-40DA-BC6E-F10D1954082C}" srcOrd="1" destOrd="0" presId="urn:microsoft.com/office/officeart/2005/8/layout/list1"/>
    <dgm:cxn modelId="{AAF6351D-3C4F-4F1E-93B2-0DBFABA3744F}" type="presOf" srcId="{703245A3-E5BC-4599-BDB7-4088532F9FC6}" destId="{89C3742C-6E31-41B1-9E70-481350FB32CA}" srcOrd="0" destOrd="0" presId="urn:microsoft.com/office/officeart/2005/8/layout/list1"/>
    <dgm:cxn modelId="{55D19F24-D697-4CCF-9FD0-BB031FD0DA1C}" type="presOf" srcId="{756FEF7A-2160-484F-802D-3D21EE53DD6F}" destId="{EF9DA0F5-F2C8-4C95-86C4-2C2EFD141CC7}" srcOrd="0" destOrd="3" presId="urn:microsoft.com/office/officeart/2005/8/layout/list1"/>
    <dgm:cxn modelId="{D384B027-B609-4065-B5C0-1A5CE12C936C}" srcId="{1FD1F0E2-7EC7-4577-89FE-84DD3FCA3FD0}" destId="{703245A3-E5BC-4599-BDB7-4088532F9FC6}" srcOrd="0" destOrd="0" parTransId="{E30C954A-CA5C-4101-B886-293A5A7E5081}" sibTransId="{A0F21DFF-B8A1-4790-975C-FADA00A4C376}"/>
    <dgm:cxn modelId="{FFDBD130-2398-4E22-A76C-E77754790974}" type="presOf" srcId="{7B1485B6-43AD-4005-93DF-C8B1AAFA4EFF}" destId="{EF9DA0F5-F2C8-4C95-86C4-2C2EFD141CC7}" srcOrd="0" destOrd="0" presId="urn:microsoft.com/office/officeart/2005/8/layout/list1"/>
    <dgm:cxn modelId="{46AF4639-BD9F-456E-9F63-7E064B3D6399}" type="presOf" srcId="{45960C02-EDD2-4164-8B9A-597455E0A51B}" destId="{91BE18EB-B864-4A46-A97E-A53517AEBA37}" srcOrd="0" destOrd="0" presId="urn:microsoft.com/office/officeart/2005/8/layout/list1"/>
    <dgm:cxn modelId="{F9F9853E-F90B-4E8D-A3F8-CE092C0AC081}" type="presOf" srcId="{1FD1F0E2-7EC7-4577-89FE-84DD3FCA3FD0}" destId="{F4EEB1AC-9730-4BC4-9CAF-05443AE27937}" srcOrd="0" destOrd="0" presId="urn:microsoft.com/office/officeart/2005/8/layout/list1"/>
    <dgm:cxn modelId="{543FBB43-4BB3-4541-9785-DD91B62B976C}" srcId="{AEDAAC85-7009-4F11-A112-04CAE1BABA10}" destId="{18F92C5A-43B0-4A42-9D7F-08E199F2EA61}" srcOrd="4" destOrd="0" parTransId="{52449C43-FF3B-4722-B905-D5FA75A51A51}" sibTransId="{0D786150-5F14-4235-B651-193815718CD0}"/>
    <dgm:cxn modelId="{C23C4747-DAEB-451C-A1C3-FDB9560400F4}" type="presOf" srcId="{7569A1C2-D6B1-4AA0-A78E-592AAE1B3520}" destId="{E5861C62-D693-413D-A7D2-387617D5D260}" srcOrd="1" destOrd="0" presId="urn:microsoft.com/office/officeart/2005/8/layout/list1"/>
    <dgm:cxn modelId="{05AD3C68-C542-45B8-9E15-FC007C948972}" type="presOf" srcId="{7569A1C2-D6B1-4AA0-A78E-592AAE1B3520}" destId="{4124AE44-A138-437B-9006-6ACC2D3CF05D}" srcOrd="0" destOrd="0" presId="urn:microsoft.com/office/officeart/2005/8/layout/list1"/>
    <dgm:cxn modelId="{4EE8954A-B839-4FFF-B9E3-3A2B03D32805}" type="presOf" srcId="{7A4D040E-C729-47D1-BCED-B6007215B359}" destId="{EF9DA0F5-F2C8-4C95-86C4-2C2EFD141CC7}" srcOrd="0" destOrd="1" presId="urn:microsoft.com/office/officeart/2005/8/layout/list1"/>
    <dgm:cxn modelId="{5B57E44A-1276-45DD-B0A0-E0F1EA110497}" srcId="{45960C02-EDD2-4164-8B9A-597455E0A51B}" destId="{00FE165E-942E-4A78-946F-F282C0469212}" srcOrd="0" destOrd="0" parTransId="{BCF986DC-92FD-455C-B1EE-706C4AEADAE2}" sibTransId="{749E58A6-7B29-4F96-B767-5438BD86D68F}"/>
    <dgm:cxn modelId="{D70D796D-A688-42B5-90BD-E1D0F10ACB52}" type="presOf" srcId="{00FE165E-942E-4A78-946F-F282C0469212}" destId="{E53F5F3E-CDAA-488F-915F-96B4A7E284AC}" srcOrd="1" destOrd="0" presId="urn:microsoft.com/office/officeart/2005/8/layout/list1"/>
    <dgm:cxn modelId="{C7B60C50-B279-48AF-AF70-5EFDC1855EF2}" srcId="{45960C02-EDD2-4164-8B9A-597455E0A51B}" destId="{AEDAAC85-7009-4F11-A112-04CAE1BABA10}" srcOrd="1" destOrd="0" parTransId="{6FCAE787-109A-4634-BB5D-65420EE9A985}" sibTransId="{6D5E54C3-1CAE-433A-BFF1-2B652120B68B}"/>
    <dgm:cxn modelId="{3A3EC252-C56D-47A5-8BA6-1B883B5E2E05}" type="presOf" srcId="{03EF2B3D-7C15-4B40-8C7C-996BBBE81D42}" destId="{89C3742C-6E31-41B1-9E70-481350FB32CA}" srcOrd="0" destOrd="1" presId="urn:microsoft.com/office/officeart/2005/8/layout/list1"/>
    <dgm:cxn modelId="{6B858875-929A-4E99-A18C-FE0B76383F6E}" type="presOf" srcId="{00FE165E-942E-4A78-946F-F282C0469212}" destId="{72521594-1BF4-418C-AA0D-92C8A87892C4}" srcOrd="0" destOrd="0" presId="urn:microsoft.com/office/officeart/2005/8/layout/list1"/>
    <dgm:cxn modelId="{565A347B-4E90-40E0-975E-44FEE7A66644}" srcId="{AEDAAC85-7009-4F11-A112-04CAE1BABA10}" destId="{B60BD1DB-CE95-4394-AAB6-EDE9FC6379B0}" srcOrd="2" destOrd="0" parTransId="{9AFC085F-3D8D-4B61-BAEA-CD802EC0880F}" sibTransId="{D38BCE5B-8788-4554-BE96-3CDFBC41FE59}"/>
    <dgm:cxn modelId="{92D5A587-F882-45B6-9B5B-E212EA4DF6FD}" srcId="{45960C02-EDD2-4164-8B9A-597455E0A51B}" destId="{1FD1F0E2-7EC7-4577-89FE-84DD3FCA3FD0}" srcOrd="3" destOrd="0" parTransId="{6BEEC2CD-8ED7-46A8-B79C-C3D73A440540}" sibTransId="{8C75ABEE-6CBB-4277-AA4A-3812C9DA68DC}"/>
    <dgm:cxn modelId="{51EDB39B-D7D7-4CD9-A824-34095ADB7107}" srcId="{00FE165E-942E-4A78-946F-F282C0469212}" destId="{24D8BD93-AB76-48FE-9D68-3A5E181A4D74}" srcOrd="1" destOrd="0" parTransId="{D6D8CF62-593B-4FBB-9524-E6E30D31B0EA}" sibTransId="{CCD547CF-41A6-4308-93B8-6A9EB7057700}"/>
    <dgm:cxn modelId="{6429ECAA-648C-432A-A5D5-7EA82C84A45D}" type="presOf" srcId="{B60BD1DB-CE95-4394-AAB6-EDE9FC6379B0}" destId="{EF9DA0F5-F2C8-4C95-86C4-2C2EFD141CC7}" srcOrd="0" destOrd="2" presId="urn:microsoft.com/office/officeart/2005/8/layout/list1"/>
    <dgm:cxn modelId="{98BDC3B2-CD87-4D15-82D8-26B51AB9CF79}" srcId="{AEDAAC85-7009-4F11-A112-04CAE1BABA10}" destId="{7B1485B6-43AD-4005-93DF-C8B1AAFA4EFF}" srcOrd="0" destOrd="0" parTransId="{154C1ED7-98DB-42EB-981E-6F559ACE2209}" sibTransId="{BEDBDEB5-3A46-4A99-BE82-C8C461B61985}"/>
    <dgm:cxn modelId="{EEB1D7D8-680E-41F1-A3D8-6D9B300F3E61}" type="presOf" srcId="{C9EA670E-F8B8-4D34-B1A9-E543B28DC76B}" destId="{BA22D800-506B-4C38-B7FE-D4E23847012A}" srcOrd="0" destOrd="0" presId="urn:microsoft.com/office/officeart/2005/8/layout/list1"/>
    <dgm:cxn modelId="{B85E05DE-121A-444D-B115-D70EFAAA9420}" srcId="{AEDAAC85-7009-4F11-A112-04CAE1BABA10}" destId="{756FEF7A-2160-484F-802D-3D21EE53DD6F}" srcOrd="3" destOrd="0" parTransId="{502A8935-0374-46DF-9110-9F212ADF704B}" sibTransId="{1DE26D47-3742-42A1-9D29-F4E516C0B478}"/>
    <dgm:cxn modelId="{1A6A96E2-9AED-4B28-AB3B-929247525CF3}" type="presOf" srcId="{AEDAAC85-7009-4F11-A112-04CAE1BABA10}" destId="{421CB2C2-FB7E-43EA-BC69-C22C2165975E}" srcOrd="0" destOrd="0" presId="urn:microsoft.com/office/officeart/2005/8/layout/list1"/>
    <dgm:cxn modelId="{B1D635ED-9560-4482-8A16-D890E8A0B129}" srcId="{00FE165E-942E-4A78-946F-F282C0469212}" destId="{C9EA670E-F8B8-4D34-B1A9-E543B28DC76B}" srcOrd="0" destOrd="0" parTransId="{6551728A-9262-4A5D-B763-3FC9B5C5E261}" sibTransId="{6BCCBACF-F110-454A-97A7-307537A2A9A5}"/>
    <dgm:cxn modelId="{369D01EF-74FF-4D1C-B670-0B92CCCE7EA3}" type="presOf" srcId="{1FD1F0E2-7EC7-4577-89FE-84DD3FCA3FD0}" destId="{F272F443-8B3F-46A9-8AF7-7B9093EA0E88}" srcOrd="1" destOrd="0" presId="urn:microsoft.com/office/officeart/2005/8/layout/list1"/>
    <dgm:cxn modelId="{B7360CF0-C3D6-4AF9-A363-735A9251305D}" type="presOf" srcId="{18F92C5A-43B0-4A42-9D7F-08E199F2EA61}" destId="{EF9DA0F5-F2C8-4C95-86C4-2C2EFD141CC7}" srcOrd="0" destOrd="4" presId="urn:microsoft.com/office/officeart/2005/8/layout/list1"/>
    <dgm:cxn modelId="{9E3BD1F7-6E5D-49CB-A57F-5D59D1BFB66E}" type="presOf" srcId="{24D8BD93-AB76-48FE-9D68-3A5E181A4D74}" destId="{BA22D800-506B-4C38-B7FE-D4E23847012A}" srcOrd="0" destOrd="1" presId="urn:microsoft.com/office/officeart/2005/8/layout/list1"/>
    <dgm:cxn modelId="{1FA5CD97-0C4E-442E-A90E-5C702F4503EE}" type="presParOf" srcId="{91BE18EB-B864-4A46-A97E-A53517AEBA37}" destId="{B792996E-9671-4C0D-9787-12A38C98C280}" srcOrd="0" destOrd="0" presId="urn:microsoft.com/office/officeart/2005/8/layout/list1"/>
    <dgm:cxn modelId="{81E1CF15-5845-42DE-B228-D73A7C91AB4D}" type="presParOf" srcId="{B792996E-9671-4C0D-9787-12A38C98C280}" destId="{72521594-1BF4-418C-AA0D-92C8A87892C4}" srcOrd="0" destOrd="0" presId="urn:microsoft.com/office/officeart/2005/8/layout/list1"/>
    <dgm:cxn modelId="{70B18685-CF80-4B99-BFD7-43DFA983B70F}" type="presParOf" srcId="{B792996E-9671-4C0D-9787-12A38C98C280}" destId="{E53F5F3E-CDAA-488F-915F-96B4A7E284AC}" srcOrd="1" destOrd="0" presId="urn:microsoft.com/office/officeart/2005/8/layout/list1"/>
    <dgm:cxn modelId="{DE6FAF4F-C515-48E7-BDC6-18DB707990D3}" type="presParOf" srcId="{91BE18EB-B864-4A46-A97E-A53517AEBA37}" destId="{1E67CE8A-954B-48BB-BDA7-DEF21BCF7D81}" srcOrd="1" destOrd="0" presId="urn:microsoft.com/office/officeart/2005/8/layout/list1"/>
    <dgm:cxn modelId="{6396CE0F-C7CC-4941-8066-79C846FB4C39}" type="presParOf" srcId="{91BE18EB-B864-4A46-A97E-A53517AEBA37}" destId="{BA22D800-506B-4C38-B7FE-D4E23847012A}" srcOrd="2" destOrd="0" presId="urn:microsoft.com/office/officeart/2005/8/layout/list1"/>
    <dgm:cxn modelId="{29154E5C-179F-4DFF-B4A9-85B6BEF2395D}" type="presParOf" srcId="{91BE18EB-B864-4A46-A97E-A53517AEBA37}" destId="{0A68800E-8FE4-43BD-9975-16806556C3E7}" srcOrd="3" destOrd="0" presId="urn:microsoft.com/office/officeart/2005/8/layout/list1"/>
    <dgm:cxn modelId="{F6E46F98-3FC8-4731-A394-3E9262D7F12D}" type="presParOf" srcId="{91BE18EB-B864-4A46-A97E-A53517AEBA37}" destId="{AF361992-DF64-47AE-ACA7-656DB5D4BFAA}" srcOrd="4" destOrd="0" presId="urn:microsoft.com/office/officeart/2005/8/layout/list1"/>
    <dgm:cxn modelId="{0496ED27-EE02-4876-B903-844AC99A05A2}" type="presParOf" srcId="{AF361992-DF64-47AE-ACA7-656DB5D4BFAA}" destId="{421CB2C2-FB7E-43EA-BC69-C22C2165975E}" srcOrd="0" destOrd="0" presId="urn:microsoft.com/office/officeart/2005/8/layout/list1"/>
    <dgm:cxn modelId="{E4A619EE-E77E-4090-9C38-9DB42EE70A11}" type="presParOf" srcId="{AF361992-DF64-47AE-ACA7-656DB5D4BFAA}" destId="{03395EFA-26A4-40DA-BC6E-F10D1954082C}" srcOrd="1" destOrd="0" presId="urn:microsoft.com/office/officeart/2005/8/layout/list1"/>
    <dgm:cxn modelId="{4D7BE215-AEA2-466C-915B-6A4DCA3AC4A3}" type="presParOf" srcId="{91BE18EB-B864-4A46-A97E-A53517AEBA37}" destId="{E8EF957E-6BD8-4388-BD55-046EF8AC4AB8}" srcOrd="5" destOrd="0" presId="urn:microsoft.com/office/officeart/2005/8/layout/list1"/>
    <dgm:cxn modelId="{6ACF13D4-9B34-4797-ACF2-C7E5BFC522D5}" type="presParOf" srcId="{91BE18EB-B864-4A46-A97E-A53517AEBA37}" destId="{EF9DA0F5-F2C8-4C95-86C4-2C2EFD141CC7}" srcOrd="6" destOrd="0" presId="urn:microsoft.com/office/officeart/2005/8/layout/list1"/>
    <dgm:cxn modelId="{86C256E4-4B93-4B34-9534-43CDB517567E}" type="presParOf" srcId="{91BE18EB-B864-4A46-A97E-A53517AEBA37}" destId="{25A36699-BE48-4D51-B7F1-3D96EC9B8085}" srcOrd="7" destOrd="0" presId="urn:microsoft.com/office/officeart/2005/8/layout/list1"/>
    <dgm:cxn modelId="{C759D700-A64D-4C97-845D-7376B66C9C95}" type="presParOf" srcId="{91BE18EB-B864-4A46-A97E-A53517AEBA37}" destId="{576A94C1-B7C4-4D05-B34D-CD21B5FCC53E}" srcOrd="8" destOrd="0" presId="urn:microsoft.com/office/officeart/2005/8/layout/list1"/>
    <dgm:cxn modelId="{F38C790C-C774-45BD-9F23-03D9259464DE}" type="presParOf" srcId="{576A94C1-B7C4-4D05-B34D-CD21B5FCC53E}" destId="{4124AE44-A138-437B-9006-6ACC2D3CF05D}" srcOrd="0" destOrd="0" presId="urn:microsoft.com/office/officeart/2005/8/layout/list1"/>
    <dgm:cxn modelId="{1F63EF5F-2A45-4D40-B9EB-8A4D8BDEA7FD}" type="presParOf" srcId="{576A94C1-B7C4-4D05-B34D-CD21B5FCC53E}" destId="{E5861C62-D693-413D-A7D2-387617D5D260}" srcOrd="1" destOrd="0" presId="urn:microsoft.com/office/officeart/2005/8/layout/list1"/>
    <dgm:cxn modelId="{3361858A-33BE-4A17-8CCF-87C255D0199D}" type="presParOf" srcId="{91BE18EB-B864-4A46-A97E-A53517AEBA37}" destId="{93D9E4F9-DFEF-4E0F-92E9-FCC7FFAE5D1D}" srcOrd="9" destOrd="0" presId="urn:microsoft.com/office/officeart/2005/8/layout/list1"/>
    <dgm:cxn modelId="{8A57A82F-FCD9-4BE5-8E0D-B987A106E44C}" type="presParOf" srcId="{91BE18EB-B864-4A46-A97E-A53517AEBA37}" destId="{872EF540-B2C1-448B-85EB-DA6EBB85B7F6}" srcOrd="10" destOrd="0" presId="urn:microsoft.com/office/officeart/2005/8/layout/list1"/>
    <dgm:cxn modelId="{8516D4AE-FFC0-41C4-B34A-5D3B2DDBAB2E}" type="presParOf" srcId="{91BE18EB-B864-4A46-A97E-A53517AEBA37}" destId="{B91F2FC3-86F0-4A9C-86BE-65DECE83146D}" srcOrd="11" destOrd="0" presId="urn:microsoft.com/office/officeart/2005/8/layout/list1"/>
    <dgm:cxn modelId="{6DC61A3D-AFC7-4540-81A2-215E0B013732}" type="presParOf" srcId="{91BE18EB-B864-4A46-A97E-A53517AEBA37}" destId="{6EA198A4-CA38-403D-BE1F-707877006B49}" srcOrd="12" destOrd="0" presId="urn:microsoft.com/office/officeart/2005/8/layout/list1"/>
    <dgm:cxn modelId="{41458136-52CC-4664-B203-FB99142E4365}" type="presParOf" srcId="{6EA198A4-CA38-403D-BE1F-707877006B49}" destId="{F4EEB1AC-9730-4BC4-9CAF-05443AE27937}" srcOrd="0" destOrd="0" presId="urn:microsoft.com/office/officeart/2005/8/layout/list1"/>
    <dgm:cxn modelId="{5C06D459-F200-46CF-8D81-B7D3A5AEA1EF}" type="presParOf" srcId="{6EA198A4-CA38-403D-BE1F-707877006B49}" destId="{F272F443-8B3F-46A9-8AF7-7B9093EA0E88}" srcOrd="1" destOrd="0" presId="urn:microsoft.com/office/officeart/2005/8/layout/list1"/>
    <dgm:cxn modelId="{A3CA9448-009F-4FF5-BF79-2A415D2D8C29}" type="presParOf" srcId="{91BE18EB-B864-4A46-A97E-A53517AEBA37}" destId="{F9EFDD55-DC2D-489B-83F5-6CB21D28C89C}" srcOrd="13" destOrd="0" presId="urn:microsoft.com/office/officeart/2005/8/layout/list1"/>
    <dgm:cxn modelId="{E13CA797-7D8E-43E8-AEF4-188DCFD24287}" type="presParOf" srcId="{91BE18EB-B864-4A46-A97E-A53517AEBA37}" destId="{89C3742C-6E31-41B1-9E70-481350FB32C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771EEBF-5F17-48A9-911B-5D1E41A2D6F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vi-VN"/>
        </a:p>
      </dgm:t>
    </dgm:pt>
    <dgm:pt modelId="{DE65F408-1A9F-40D3-9849-74E80DA229EE}">
      <dgm:prSet phldrT="[Text]" custT="1"/>
      <dgm:spPr>
        <a:solidFill>
          <a:srgbClr val="CF553D"/>
        </a:solidFill>
      </dgm:spPr>
      <dgm:t>
        <a:bodyPr/>
        <a:lstStyle/>
        <a:p>
          <a:pPr marL="0" indent="0"/>
          <a:r>
            <a:rPr lang="vi-VN" sz="3600"/>
            <a:t> Tổng quan</a:t>
          </a:r>
        </a:p>
      </dgm:t>
    </dgm:pt>
    <dgm:pt modelId="{675D07EC-AC07-41F8-9B3A-988CDC3DC55D}" type="parTrans" cxnId="{04675E01-8A00-4BC4-91C6-DDA8CB653171}">
      <dgm:prSet/>
      <dgm:spPr/>
      <dgm:t>
        <a:bodyPr/>
        <a:lstStyle/>
        <a:p>
          <a:endParaRPr lang="vi-VN" sz="2800"/>
        </a:p>
      </dgm:t>
    </dgm:pt>
    <dgm:pt modelId="{E6F8FA33-100C-48A9-86B0-EAC5D6EBB94C}" type="sibTrans" cxnId="{04675E01-8A00-4BC4-91C6-DDA8CB653171}">
      <dgm:prSet custT="1"/>
      <dgm:spPr/>
      <dgm:t>
        <a:bodyPr/>
        <a:lstStyle/>
        <a:p>
          <a:r>
            <a:rPr lang="vi-VN" sz="4800"/>
            <a:t>1</a:t>
          </a:r>
        </a:p>
      </dgm:t>
    </dgm:pt>
    <dgm:pt modelId="{E856A281-D033-4A00-95F9-5B2B52FA9461}">
      <dgm:prSet custT="1"/>
      <dgm:spPr/>
      <dgm:t>
        <a:bodyPr/>
        <a:lstStyle/>
        <a:p>
          <a:pPr>
            <a:buFont typeface="Arial" panose="020B0604020202020204" pitchFamily="34" charset="0"/>
            <a:buChar char="•"/>
          </a:pPr>
          <a:r>
            <a:rPr lang="vi-VN" sz="2800"/>
            <a:t>Mục tiêu</a:t>
          </a:r>
        </a:p>
      </dgm:t>
    </dgm:pt>
    <dgm:pt modelId="{5E05C6F5-84DF-4724-8358-CCDB89E3EC21}" type="parTrans" cxnId="{7C68A105-19AB-4A52-BE54-7E923F448DE9}">
      <dgm:prSet/>
      <dgm:spPr/>
      <dgm:t>
        <a:bodyPr/>
        <a:lstStyle/>
        <a:p>
          <a:endParaRPr lang="vi-VN"/>
        </a:p>
      </dgm:t>
    </dgm:pt>
    <dgm:pt modelId="{55D21A6E-3454-4292-8B0A-DB662D0C70A1}" type="sibTrans" cxnId="{7C68A105-19AB-4A52-BE54-7E923F448DE9}">
      <dgm:prSet/>
      <dgm:spPr/>
      <dgm:t>
        <a:bodyPr/>
        <a:lstStyle/>
        <a:p>
          <a:endParaRPr lang="vi-VN"/>
        </a:p>
      </dgm:t>
    </dgm:pt>
    <dgm:pt modelId="{595E966B-99FF-405D-94CA-3ADCEEFF0C7D}">
      <dgm:prSet phldrT="[Text]" custT="1"/>
      <dgm:spPr/>
      <dgm:t>
        <a:bodyPr/>
        <a:lstStyle/>
        <a:p>
          <a:pPr>
            <a:buFont typeface="Arial" panose="020B0604020202020204" pitchFamily="34" charset="0"/>
            <a:buChar char="•"/>
          </a:pPr>
          <a:r>
            <a:rPr lang="vi-VN" sz="2800"/>
            <a:t>Phạm vi</a:t>
          </a:r>
          <a:endParaRPr lang="vi-VN" sz="2400"/>
        </a:p>
      </dgm:t>
    </dgm:pt>
    <dgm:pt modelId="{422A4B56-6778-4E45-A942-D04A91C4A90C}" type="parTrans" cxnId="{CB020B91-F9D4-4EFA-AEF3-09E44B896B8C}">
      <dgm:prSet/>
      <dgm:spPr/>
      <dgm:t>
        <a:bodyPr/>
        <a:lstStyle/>
        <a:p>
          <a:endParaRPr lang="vi-VN"/>
        </a:p>
      </dgm:t>
    </dgm:pt>
    <dgm:pt modelId="{1320A4ED-8FFE-4210-9D3C-7E35D290B62E}" type="sibTrans" cxnId="{CB020B91-F9D4-4EFA-AEF3-09E44B896B8C}">
      <dgm:prSet/>
      <dgm:spPr/>
      <dgm:t>
        <a:bodyPr/>
        <a:lstStyle/>
        <a:p>
          <a:endParaRPr lang="vi-VN"/>
        </a:p>
      </dgm:t>
    </dgm:pt>
    <dgm:pt modelId="{7C24DC11-C8D1-47B8-B0D4-CEAEE6C3843E}" type="pres">
      <dgm:prSet presAssocID="{B771EEBF-5F17-48A9-911B-5D1E41A2D6F5}" presName="Name0" presStyleCnt="0">
        <dgm:presLayoutVars>
          <dgm:chMax/>
          <dgm:chPref/>
          <dgm:dir/>
          <dgm:animLvl val="lvl"/>
        </dgm:presLayoutVars>
      </dgm:prSet>
      <dgm:spPr/>
    </dgm:pt>
    <dgm:pt modelId="{D6A528E0-9BEF-48E5-BE7C-807BF26C3154}" type="pres">
      <dgm:prSet presAssocID="{DE65F408-1A9F-40D3-9849-74E80DA229EE}" presName="composite" presStyleCnt="0"/>
      <dgm:spPr/>
    </dgm:pt>
    <dgm:pt modelId="{3A67DFD2-9AD9-4C3F-A8C4-E9A8272CC089}" type="pres">
      <dgm:prSet presAssocID="{DE65F408-1A9F-40D3-9849-74E80DA229EE}" presName="Parent1" presStyleLbl="node1" presStyleIdx="0" presStyleCnt="2" custScaleX="157806" custScaleY="157806" custLinFactNeighborX="-31957" custLinFactNeighborY="0">
        <dgm:presLayoutVars>
          <dgm:chMax val="1"/>
          <dgm:chPref val="1"/>
          <dgm:bulletEnabled val="1"/>
        </dgm:presLayoutVars>
      </dgm:prSet>
      <dgm:spPr/>
    </dgm:pt>
    <dgm:pt modelId="{B861CA62-AB66-4786-9B0F-80A3FE44099C}" type="pres">
      <dgm:prSet presAssocID="{DE65F408-1A9F-40D3-9849-74E80DA229EE}" presName="Childtext1" presStyleLbl="revTx" presStyleIdx="0" presStyleCnt="1">
        <dgm:presLayoutVars>
          <dgm:chMax val="0"/>
          <dgm:chPref val="0"/>
          <dgm:bulletEnabled val="1"/>
        </dgm:presLayoutVars>
      </dgm:prSet>
      <dgm:spPr/>
    </dgm:pt>
    <dgm:pt modelId="{395A7B52-4CA9-428D-9360-822D37396D5E}" type="pres">
      <dgm:prSet presAssocID="{DE65F408-1A9F-40D3-9849-74E80DA229EE}" presName="BalanceSpacing" presStyleCnt="0"/>
      <dgm:spPr/>
    </dgm:pt>
    <dgm:pt modelId="{CDAB4DA0-EEF9-48DC-AC6D-C4D56E1950AA}" type="pres">
      <dgm:prSet presAssocID="{DE65F408-1A9F-40D3-9849-74E80DA229EE}" presName="BalanceSpacing1" presStyleCnt="0"/>
      <dgm:spPr/>
    </dgm:pt>
    <dgm:pt modelId="{01972521-CD71-428B-B5D9-7A62D57FB439}" type="pres">
      <dgm:prSet presAssocID="{E6F8FA33-100C-48A9-86B0-EAC5D6EBB94C}" presName="Accent1Text" presStyleLbl="node1" presStyleIdx="1" presStyleCnt="2" custScaleX="61671" custScaleY="61671" custLinFactNeighborX="-16750" custLinFactNeighborY="0"/>
      <dgm:spPr/>
    </dgm:pt>
  </dgm:ptLst>
  <dgm:cxnLst>
    <dgm:cxn modelId="{04675E01-8A00-4BC4-91C6-DDA8CB653171}" srcId="{B771EEBF-5F17-48A9-911B-5D1E41A2D6F5}" destId="{DE65F408-1A9F-40D3-9849-74E80DA229EE}" srcOrd="0" destOrd="0" parTransId="{675D07EC-AC07-41F8-9B3A-988CDC3DC55D}" sibTransId="{E6F8FA33-100C-48A9-86B0-EAC5D6EBB94C}"/>
    <dgm:cxn modelId="{7C68A105-19AB-4A52-BE54-7E923F448DE9}" srcId="{DE65F408-1A9F-40D3-9849-74E80DA229EE}" destId="{E856A281-D033-4A00-95F9-5B2B52FA9461}" srcOrd="0" destOrd="0" parTransId="{5E05C6F5-84DF-4724-8358-CCDB89E3EC21}" sibTransId="{55D21A6E-3454-4292-8B0A-DB662D0C70A1}"/>
    <dgm:cxn modelId="{D9067850-305D-42D2-A3D4-05DEEAAE9FE7}" type="presOf" srcId="{595E966B-99FF-405D-94CA-3ADCEEFF0C7D}" destId="{B861CA62-AB66-4786-9B0F-80A3FE44099C}" srcOrd="0" destOrd="1" presId="urn:microsoft.com/office/officeart/2008/layout/AlternatingHexagons"/>
    <dgm:cxn modelId="{1E3F2259-0314-413D-9861-5A5A94B76BC3}" type="presOf" srcId="{B771EEBF-5F17-48A9-911B-5D1E41A2D6F5}" destId="{7C24DC11-C8D1-47B8-B0D4-CEAEE6C3843E}" srcOrd="0" destOrd="0" presId="urn:microsoft.com/office/officeart/2008/layout/AlternatingHexagons"/>
    <dgm:cxn modelId="{E9E98687-BF4C-4C17-B9AA-F2316A0695DD}" type="presOf" srcId="{E6F8FA33-100C-48A9-86B0-EAC5D6EBB94C}" destId="{01972521-CD71-428B-B5D9-7A62D57FB439}" srcOrd="0" destOrd="0" presId="urn:microsoft.com/office/officeart/2008/layout/AlternatingHexagons"/>
    <dgm:cxn modelId="{CB020B91-F9D4-4EFA-AEF3-09E44B896B8C}" srcId="{DE65F408-1A9F-40D3-9849-74E80DA229EE}" destId="{595E966B-99FF-405D-94CA-3ADCEEFF0C7D}" srcOrd="1" destOrd="0" parTransId="{422A4B56-6778-4E45-A942-D04A91C4A90C}" sibTransId="{1320A4ED-8FFE-4210-9D3C-7E35D290B62E}"/>
    <dgm:cxn modelId="{76FC74BC-38EC-4EF7-BA02-A0ADBEF75201}" type="presOf" srcId="{E856A281-D033-4A00-95F9-5B2B52FA9461}" destId="{B861CA62-AB66-4786-9B0F-80A3FE44099C}" srcOrd="0" destOrd="0" presId="urn:microsoft.com/office/officeart/2008/layout/AlternatingHexagons"/>
    <dgm:cxn modelId="{B76DCCC2-99DE-48ED-990E-E7B0804C1600}" type="presOf" srcId="{DE65F408-1A9F-40D3-9849-74E80DA229EE}" destId="{3A67DFD2-9AD9-4C3F-A8C4-E9A8272CC089}" srcOrd="0" destOrd="0" presId="urn:microsoft.com/office/officeart/2008/layout/AlternatingHexagons"/>
    <dgm:cxn modelId="{91D6AAB9-061B-4923-9C6A-367E0664D8BD}" type="presParOf" srcId="{7C24DC11-C8D1-47B8-B0D4-CEAEE6C3843E}" destId="{D6A528E0-9BEF-48E5-BE7C-807BF26C3154}" srcOrd="0" destOrd="0" presId="urn:microsoft.com/office/officeart/2008/layout/AlternatingHexagons"/>
    <dgm:cxn modelId="{2C758E47-4022-48E5-B9A4-40F04FF1B91E}" type="presParOf" srcId="{D6A528E0-9BEF-48E5-BE7C-807BF26C3154}" destId="{3A67DFD2-9AD9-4C3F-A8C4-E9A8272CC089}" srcOrd="0" destOrd="0" presId="urn:microsoft.com/office/officeart/2008/layout/AlternatingHexagons"/>
    <dgm:cxn modelId="{90F33D74-176D-42E4-91D8-A98AD65CE22C}" type="presParOf" srcId="{D6A528E0-9BEF-48E5-BE7C-807BF26C3154}" destId="{B861CA62-AB66-4786-9B0F-80A3FE44099C}" srcOrd="1" destOrd="0" presId="urn:microsoft.com/office/officeart/2008/layout/AlternatingHexagons"/>
    <dgm:cxn modelId="{5F655964-537A-449A-A9E9-A1503F2725DC}" type="presParOf" srcId="{D6A528E0-9BEF-48E5-BE7C-807BF26C3154}" destId="{395A7B52-4CA9-428D-9360-822D37396D5E}" srcOrd="2" destOrd="0" presId="urn:microsoft.com/office/officeart/2008/layout/AlternatingHexagons"/>
    <dgm:cxn modelId="{8A5816F0-0983-4272-92B8-F1C9BC8D648A}" type="presParOf" srcId="{D6A528E0-9BEF-48E5-BE7C-807BF26C3154}" destId="{CDAB4DA0-EEF9-48DC-AC6D-C4D56E1950AA}" srcOrd="3" destOrd="0" presId="urn:microsoft.com/office/officeart/2008/layout/AlternatingHexagons"/>
    <dgm:cxn modelId="{3FA83A49-F4AD-46C7-A761-4938EA4B8CB5}" type="presParOf" srcId="{D6A528E0-9BEF-48E5-BE7C-807BF26C3154}" destId="{01972521-CD71-428B-B5D9-7A62D57FB43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71EEBF-5F17-48A9-911B-5D1E41A2D6F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vi-VN"/>
        </a:p>
      </dgm:t>
    </dgm:pt>
    <dgm:pt modelId="{DE65F408-1A9F-40D3-9849-74E80DA229EE}">
      <dgm:prSet phldrT="[Text]" custT="1"/>
      <dgm:spPr>
        <a:solidFill>
          <a:srgbClr val="CF553D"/>
        </a:solidFill>
      </dgm:spPr>
      <dgm:t>
        <a:bodyPr/>
        <a:lstStyle/>
        <a:p>
          <a:pPr marL="0" indent="0"/>
          <a:r>
            <a:rPr lang="vi-VN" sz="3600"/>
            <a:t>Đánh giá thiết kế cũ</a:t>
          </a:r>
        </a:p>
      </dgm:t>
    </dgm:pt>
    <dgm:pt modelId="{675D07EC-AC07-41F8-9B3A-988CDC3DC55D}" type="parTrans" cxnId="{04675E01-8A00-4BC4-91C6-DDA8CB653171}">
      <dgm:prSet/>
      <dgm:spPr/>
      <dgm:t>
        <a:bodyPr/>
        <a:lstStyle/>
        <a:p>
          <a:endParaRPr lang="vi-VN" sz="2800"/>
        </a:p>
      </dgm:t>
    </dgm:pt>
    <dgm:pt modelId="{E6F8FA33-100C-48A9-86B0-EAC5D6EBB94C}" type="sibTrans" cxnId="{04675E01-8A00-4BC4-91C6-DDA8CB653171}">
      <dgm:prSet custT="1"/>
      <dgm:spPr/>
      <dgm:t>
        <a:bodyPr/>
        <a:lstStyle/>
        <a:p>
          <a:r>
            <a:rPr lang="vi-VN" sz="4800"/>
            <a:t>2</a:t>
          </a:r>
        </a:p>
      </dgm:t>
    </dgm:pt>
    <dgm:pt modelId="{1A4A7CD3-DF65-4DE1-A439-2B0193603300}">
      <dgm:prSet custT="1"/>
      <dgm:spPr/>
      <dgm:t>
        <a:bodyPr/>
        <a:lstStyle/>
        <a:p>
          <a:r>
            <a:rPr lang="vi-VN" sz="2400"/>
            <a:t>Nhận xét chung</a:t>
          </a:r>
        </a:p>
      </dgm:t>
    </dgm:pt>
    <dgm:pt modelId="{13309775-7325-428A-B8AA-9382228E7029}" type="parTrans" cxnId="{C4BBA7E1-95EF-4F61-A555-09730F684320}">
      <dgm:prSet/>
      <dgm:spPr/>
      <dgm:t>
        <a:bodyPr/>
        <a:lstStyle/>
        <a:p>
          <a:endParaRPr lang="vi-VN"/>
        </a:p>
      </dgm:t>
    </dgm:pt>
    <dgm:pt modelId="{5830E863-6CC0-46CB-8AC8-2D3D431263AA}" type="sibTrans" cxnId="{C4BBA7E1-95EF-4F61-A555-09730F684320}">
      <dgm:prSet/>
      <dgm:spPr/>
      <dgm:t>
        <a:bodyPr/>
        <a:lstStyle/>
        <a:p>
          <a:endParaRPr lang="vi-VN"/>
        </a:p>
      </dgm:t>
    </dgm:pt>
    <dgm:pt modelId="{A7A1B714-B060-4463-A134-9AD42855767F}">
      <dgm:prSet custT="1"/>
      <dgm:spPr/>
      <dgm:t>
        <a:bodyPr/>
        <a:lstStyle/>
        <a:p>
          <a:r>
            <a:rPr lang="vi-VN" sz="2400"/>
            <a:t>Coupling</a:t>
          </a:r>
        </a:p>
      </dgm:t>
    </dgm:pt>
    <dgm:pt modelId="{5718B072-6E52-402E-885F-B4DE67715573}" type="parTrans" cxnId="{E13BD8C8-414A-43A7-847B-E6247C9937BA}">
      <dgm:prSet/>
      <dgm:spPr/>
      <dgm:t>
        <a:bodyPr/>
        <a:lstStyle/>
        <a:p>
          <a:endParaRPr lang="vi-VN"/>
        </a:p>
      </dgm:t>
    </dgm:pt>
    <dgm:pt modelId="{FA6956CB-76BB-42A6-94A2-94FE0C483FE4}" type="sibTrans" cxnId="{E13BD8C8-414A-43A7-847B-E6247C9937BA}">
      <dgm:prSet/>
      <dgm:spPr/>
      <dgm:t>
        <a:bodyPr/>
        <a:lstStyle/>
        <a:p>
          <a:endParaRPr lang="vi-VN"/>
        </a:p>
      </dgm:t>
    </dgm:pt>
    <dgm:pt modelId="{BD4DBB84-D262-4A4B-BF69-C3F415A33881}">
      <dgm:prSet custT="1"/>
      <dgm:spPr/>
      <dgm:t>
        <a:bodyPr/>
        <a:lstStyle/>
        <a:p>
          <a:r>
            <a:rPr lang="vi-VN" sz="2400"/>
            <a:t>SOLID</a:t>
          </a:r>
        </a:p>
      </dgm:t>
    </dgm:pt>
    <dgm:pt modelId="{2CD95D18-396E-48D2-B51E-645975224201}" type="parTrans" cxnId="{4233E883-C494-465F-AE7D-A43EDA36B66D}">
      <dgm:prSet/>
      <dgm:spPr/>
      <dgm:t>
        <a:bodyPr/>
        <a:lstStyle/>
        <a:p>
          <a:endParaRPr lang="vi-VN"/>
        </a:p>
      </dgm:t>
    </dgm:pt>
    <dgm:pt modelId="{A1C176C6-6168-4D22-A83D-A5930ED3E502}" type="sibTrans" cxnId="{4233E883-C494-465F-AE7D-A43EDA36B66D}">
      <dgm:prSet/>
      <dgm:spPr/>
      <dgm:t>
        <a:bodyPr/>
        <a:lstStyle/>
        <a:p>
          <a:endParaRPr lang="vi-VN"/>
        </a:p>
      </dgm:t>
    </dgm:pt>
    <dgm:pt modelId="{D42272BC-AFEE-434F-8EC7-23F9E828DAB1}">
      <dgm:prSet custT="1"/>
      <dgm:spPr/>
      <dgm:t>
        <a:bodyPr/>
        <a:lstStyle/>
        <a:p>
          <a:r>
            <a:rPr lang="vi-VN" sz="2400"/>
            <a:t>Clean Code</a:t>
          </a:r>
        </a:p>
      </dgm:t>
    </dgm:pt>
    <dgm:pt modelId="{541476E7-AC37-40A8-8326-CF1B797A89AB}" type="parTrans" cxnId="{24CCEDC0-AA71-4D2A-A99A-5B568FE5017D}">
      <dgm:prSet/>
      <dgm:spPr/>
      <dgm:t>
        <a:bodyPr/>
        <a:lstStyle/>
        <a:p>
          <a:endParaRPr lang="vi-VN"/>
        </a:p>
      </dgm:t>
    </dgm:pt>
    <dgm:pt modelId="{DABA5695-9766-47FB-A0F7-709B75F596A0}" type="sibTrans" cxnId="{24CCEDC0-AA71-4D2A-A99A-5B568FE5017D}">
      <dgm:prSet/>
      <dgm:spPr/>
      <dgm:t>
        <a:bodyPr/>
        <a:lstStyle/>
        <a:p>
          <a:endParaRPr lang="vi-VN"/>
        </a:p>
      </dgm:t>
    </dgm:pt>
    <dgm:pt modelId="{0A898781-C10C-46C1-ABF7-E6765AE87528}">
      <dgm:prSet custT="1"/>
      <dgm:spPr/>
      <dgm:t>
        <a:bodyPr/>
        <a:lstStyle/>
        <a:p>
          <a:r>
            <a:rPr lang="vi-VN" sz="2400"/>
            <a:t>Các vấn đề khác</a:t>
          </a:r>
        </a:p>
      </dgm:t>
    </dgm:pt>
    <dgm:pt modelId="{79386F99-87EE-4294-AB63-7D1BCE6C43BB}" type="parTrans" cxnId="{E376B61B-B808-422F-A64F-0963D5A3C968}">
      <dgm:prSet/>
      <dgm:spPr/>
      <dgm:t>
        <a:bodyPr/>
        <a:lstStyle/>
        <a:p>
          <a:endParaRPr lang="vi-VN"/>
        </a:p>
      </dgm:t>
    </dgm:pt>
    <dgm:pt modelId="{373386E5-A450-4162-9BF2-CAF59EDB774B}" type="sibTrans" cxnId="{E376B61B-B808-422F-A64F-0963D5A3C968}">
      <dgm:prSet/>
      <dgm:spPr/>
      <dgm:t>
        <a:bodyPr/>
        <a:lstStyle/>
        <a:p>
          <a:endParaRPr lang="vi-VN"/>
        </a:p>
      </dgm:t>
    </dgm:pt>
    <dgm:pt modelId="{C7B9AD34-20A9-43E1-9F7E-0819D42C4B29}">
      <dgm:prSet custT="1"/>
      <dgm:spPr/>
      <dgm:t>
        <a:bodyPr/>
        <a:lstStyle/>
        <a:p>
          <a:r>
            <a:rPr lang="vi-VN" sz="2400"/>
            <a:t>Cohesion</a:t>
          </a:r>
        </a:p>
      </dgm:t>
    </dgm:pt>
    <dgm:pt modelId="{03D02458-E5CD-4471-AD78-6F73D1971750}" type="parTrans" cxnId="{848A9183-A818-4DAE-A14D-12538A8F287C}">
      <dgm:prSet/>
      <dgm:spPr/>
      <dgm:t>
        <a:bodyPr/>
        <a:lstStyle/>
        <a:p>
          <a:endParaRPr lang="vi-VN"/>
        </a:p>
      </dgm:t>
    </dgm:pt>
    <dgm:pt modelId="{68A20815-EBD0-42BC-9888-5A32F0180CBC}" type="sibTrans" cxnId="{848A9183-A818-4DAE-A14D-12538A8F287C}">
      <dgm:prSet/>
      <dgm:spPr/>
      <dgm:t>
        <a:bodyPr/>
        <a:lstStyle/>
        <a:p>
          <a:endParaRPr lang="vi-VN"/>
        </a:p>
      </dgm:t>
    </dgm:pt>
    <dgm:pt modelId="{7C24DC11-C8D1-47B8-B0D4-CEAEE6C3843E}" type="pres">
      <dgm:prSet presAssocID="{B771EEBF-5F17-48A9-911B-5D1E41A2D6F5}" presName="Name0" presStyleCnt="0">
        <dgm:presLayoutVars>
          <dgm:chMax/>
          <dgm:chPref/>
          <dgm:dir/>
          <dgm:animLvl val="lvl"/>
        </dgm:presLayoutVars>
      </dgm:prSet>
      <dgm:spPr/>
    </dgm:pt>
    <dgm:pt modelId="{D6A528E0-9BEF-48E5-BE7C-807BF26C3154}" type="pres">
      <dgm:prSet presAssocID="{DE65F408-1A9F-40D3-9849-74E80DA229EE}" presName="composite" presStyleCnt="0"/>
      <dgm:spPr/>
    </dgm:pt>
    <dgm:pt modelId="{3A67DFD2-9AD9-4C3F-A8C4-E9A8272CC089}" type="pres">
      <dgm:prSet presAssocID="{DE65F408-1A9F-40D3-9849-74E80DA229EE}" presName="Parent1" presStyleLbl="node1" presStyleIdx="0" presStyleCnt="2" custScaleX="143300" custScaleY="143300" custLinFactNeighborX="-31957" custLinFactNeighborY="0">
        <dgm:presLayoutVars>
          <dgm:chMax val="1"/>
          <dgm:chPref val="1"/>
          <dgm:bulletEnabled val="1"/>
        </dgm:presLayoutVars>
      </dgm:prSet>
      <dgm:spPr/>
    </dgm:pt>
    <dgm:pt modelId="{B861CA62-AB66-4786-9B0F-80A3FE44099C}" type="pres">
      <dgm:prSet presAssocID="{DE65F408-1A9F-40D3-9849-74E80DA229EE}" presName="Childtext1" presStyleLbl="revTx" presStyleIdx="0" presStyleCnt="1">
        <dgm:presLayoutVars>
          <dgm:chMax val="0"/>
          <dgm:chPref val="0"/>
          <dgm:bulletEnabled val="1"/>
        </dgm:presLayoutVars>
      </dgm:prSet>
      <dgm:spPr/>
    </dgm:pt>
    <dgm:pt modelId="{395A7B52-4CA9-428D-9360-822D37396D5E}" type="pres">
      <dgm:prSet presAssocID="{DE65F408-1A9F-40D3-9849-74E80DA229EE}" presName="BalanceSpacing" presStyleCnt="0"/>
      <dgm:spPr/>
    </dgm:pt>
    <dgm:pt modelId="{CDAB4DA0-EEF9-48DC-AC6D-C4D56E1950AA}" type="pres">
      <dgm:prSet presAssocID="{DE65F408-1A9F-40D3-9849-74E80DA229EE}" presName="BalanceSpacing1" presStyleCnt="0"/>
      <dgm:spPr/>
    </dgm:pt>
    <dgm:pt modelId="{01972521-CD71-428B-B5D9-7A62D57FB439}" type="pres">
      <dgm:prSet presAssocID="{E6F8FA33-100C-48A9-86B0-EAC5D6EBB94C}" presName="Accent1Text" presStyleLbl="node1" presStyleIdx="1" presStyleCnt="2" custScaleX="61671" custScaleY="61671" custLinFactNeighborX="-12548"/>
      <dgm:spPr/>
    </dgm:pt>
  </dgm:ptLst>
  <dgm:cxnLst>
    <dgm:cxn modelId="{04675E01-8A00-4BC4-91C6-DDA8CB653171}" srcId="{B771EEBF-5F17-48A9-911B-5D1E41A2D6F5}" destId="{DE65F408-1A9F-40D3-9849-74E80DA229EE}" srcOrd="0" destOrd="0" parTransId="{675D07EC-AC07-41F8-9B3A-988CDC3DC55D}" sibTransId="{E6F8FA33-100C-48A9-86B0-EAC5D6EBB94C}"/>
    <dgm:cxn modelId="{E376B61B-B808-422F-A64F-0963D5A3C968}" srcId="{DE65F408-1A9F-40D3-9849-74E80DA229EE}" destId="{0A898781-C10C-46C1-ABF7-E6765AE87528}" srcOrd="5" destOrd="0" parTransId="{79386F99-87EE-4294-AB63-7D1BCE6C43BB}" sibTransId="{373386E5-A450-4162-9BF2-CAF59EDB774B}"/>
    <dgm:cxn modelId="{39E5595B-885E-431A-B034-A42530685F8C}" type="presOf" srcId="{D42272BC-AFEE-434F-8EC7-23F9E828DAB1}" destId="{B861CA62-AB66-4786-9B0F-80A3FE44099C}" srcOrd="0" destOrd="4" presId="urn:microsoft.com/office/officeart/2008/layout/AlternatingHexagons"/>
    <dgm:cxn modelId="{710BF55F-5A87-4D29-8628-8909BB72F06A}" type="presOf" srcId="{C7B9AD34-20A9-43E1-9F7E-0819D42C4B29}" destId="{B861CA62-AB66-4786-9B0F-80A3FE44099C}" srcOrd="0" destOrd="2" presId="urn:microsoft.com/office/officeart/2008/layout/AlternatingHexagons"/>
    <dgm:cxn modelId="{62996A46-C867-4FDE-8A54-14C57B4CD907}" type="presOf" srcId="{0A898781-C10C-46C1-ABF7-E6765AE87528}" destId="{B861CA62-AB66-4786-9B0F-80A3FE44099C}" srcOrd="0" destOrd="5" presId="urn:microsoft.com/office/officeart/2008/layout/AlternatingHexagons"/>
    <dgm:cxn modelId="{8A3A576A-E671-4915-9A74-FBE03AB6B0AC}" type="presOf" srcId="{1A4A7CD3-DF65-4DE1-A439-2B0193603300}" destId="{B861CA62-AB66-4786-9B0F-80A3FE44099C}" srcOrd="0" destOrd="0" presId="urn:microsoft.com/office/officeart/2008/layout/AlternatingHexagons"/>
    <dgm:cxn modelId="{1E3F2259-0314-413D-9861-5A5A94B76BC3}" type="presOf" srcId="{B771EEBF-5F17-48A9-911B-5D1E41A2D6F5}" destId="{7C24DC11-C8D1-47B8-B0D4-CEAEE6C3843E}" srcOrd="0" destOrd="0" presId="urn:microsoft.com/office/officeart/2008/layout/AlternatingHexagons"/>
    <dgm:cxn modelId="{848A9183-A818-4DAE-A14D-12538A8F287C}" srcId="{DE65F408-1A9F-40D3-9849-74E80DA229EE}" destId="{C7B9AD34-20A9-43E1-9F7E-0819D42C4B29}" srcOrd="2" destOrd="0" parTransId="{03D02458-E5CD-4471-AD78-6F73D1971750}" sibTransId="{68A20815-EBD0-42BC-9888-5A32F0180CBC}"/>
    <dgm:cxn modelId="{4233E883-C494-465F-AE7D-A43EDA36B66D}" srcId="{DE65F408-1A9F-40D3-9849-74E80DA229EE}" destId="{BD4DBB84-D262-4A4B-BF69-C3F415A33881}" srcOrd="3" destOrd="0" parTransId="{2CD95D18-396E-48D2-B51E-645975224201}" sibTransId="{A1C176C6-6168-4D22-A83D-A5930ED3E502}"/>
    <dgm:cxn modelId="{E9E98687-BF4C-4C17-B9AA-F2316A0695DD}" type="presOf" srcId="{E6F8FA33-100C-48A9-86B0-EAC5D6EBB94C}" destId="{01972521-CD71-428B-B5D9-7A62D57FB439}" srcOrd="0" destOrd="0" presId="urn:microsoft.com/office/officeart/2008/layout/AlternatingHexagons"/>
    <dgm:cxn modelId="{33FB79A1-FC5B-482F-967B-0F01135D45DD}" type="presOf" srcId="{BD4DBB84-D262-4A4B-BF69-C3F415A33881}" destId="{B861CA62-AB66-4786-9B0F-80A3FE44099C}" srcOrd="0" destOrd="3" presId="urn:microsoft.com/office/officeart/2008/layout/AlternatingHexagons"/>
    <dgm:cxn modelId="{24CCEDC0-AA71-4D2A-A99A-5B568FE5017D}" srcId="{DE65F408-1A9F-40D3-9849-74E80DA229EE}" destId="{D42272BC-AFEE-434F-8EC7-23F9E828DAB1}" srcOrd="4" destOrd="0" parTransId="{541476E7-AC37-40A8-8326-CF1B797A89AB}" sibTransId="{DABA5695-9766-47FB-A0F7-709B75F596A0}"/>
    <dgm:cxn modelId="{B76DCCC2-99DE-48ED-990E-E7B0804C1600}" type="presOf" srcId="{DE65F408-1A9F-40D3-9849-74E80DA229EE}" destId="{3A67DFD2-9AD9-4C3F-A8C4-E9A8272CC089}" srcOrd="0" destOrd="0" presId="urn:microsoft.com/office/officeart/2008/layout/AlternatingHexagons"/>
    <dgm:cxn modelId="{E13BD8C8-414A-43A7-847B-E6247C9937BA}" srcId="{DE65F408-1A9F-40D3-9849-74E80DA229EE}" destId="{A7A1B714-B060-4463-A134-9AD42855767F}" srcOrd="1" destOrd="0" parTransId="{5718B072-6E52-402E-885F-B4DE67715573}" sibTransId="{FA6956CB-76BB-42A6-94A2-94FE0C483FE4}"/>
    <dgm:cxn modelId="{696E55CE-62AD-44DF-A98F-F047003A6E81}" type="presOf" srcId="{A7A1B714-B060-4463-A134-9AD42855767F}" destId="{B861CA62-AB66-4786-9B0F-80A3FE44099C}" srcOrd="0" destOrd="1" presId="urn:microsoft.com/office/officeart/2008/layout/AlternatingHexagons"/>
    <dgm:cxn modelId="{C4BBA7E1-95EF-4F61-A555-09730F684320}" srcId="{DE65F408-1A9F-40D3-9849-74E80DA229EE}" destId="{1A4A7CD3-DF65-4DE1-A439-2B0193603300}" srcOrd="0" destOrd="0" parTransId="{13309775-7325-428A-B8AA-9382228E7029}" sibTransId="{5830E863-6CC0-46CB-8AC8-2D3D431263AA}"/>
    <dgm:cxn modelId="{91D6AAB9-061B-4923-9C6A-367E0664D8BD}" type="presParOf" srcId="{7C24DC11-C8D1-47B8-B0D4-CEAEE6C3843E}" destId="{D6A528E0-9BEF-48E5-BE7C-807BF26C3154}" srcOrd="0" destOrd="0" presId="urn:microsoft.com/office/officeart/2008/layout/AlternatingHexagons"/>
    <dgm:cxn modelId="{2C758E47-4022-48E5-B9A4-40F04FF1B91E}" type="presParOf" srcId="{D6A528E0-9BEF-48E5-BE7C-807BF26C3154}" destId="{3A67DFD2-9AD9-4C3F-A8C4-E9A8272CC089}" srcOrd="0" destOrd="0" presId="urn:microsoft.com/office/officeart/2008/layout/AlternatingHexagons"/>
    <dgm:cxn modelId="{90F33D74-176D-42E4-91D8-A98AD65CE22C}" type="presParOf" srcId="{D6A528E0-9BEF-48E5-BE7C-807BF26C3154}" destId="{B861CA62-AB66-4786-9B0F-80A3FE44099C}" srcOrd="1" destOrd="0" presId="urn:microsoft.com/office/officeart/2008/layout/AlternatingHexagons"/>
    <dgm:cxn modelId="{5F655964-537A-449A-A9E9-A1503F2725DC}" type="presParOf" srcId="{D6A528E0-9BEF-48E5-BE7C-807BF26C3154}" destId="{395A7B52-4CA9-428D-9360-822D37396D5E}" srcOrd="2" destOrd="0" presId="urn:microsoft.com/office/officeart/2008/layout/AlternatingHexagons"/>
    <dgm:cxn modelId="{8A5816F0-0983-4272-92B8-F1C9BC8D648A}" type="presParOf" srcId="{D6A528E0-9BEF-48E5-BE7C-807BF26C3154}" destId="{CDAB4DA0-EEF9-48DC-AC6D-C4D56E1950AA}" srcOrd="3" destOrd="0" presId="urn:microsoft.com/office/officeart/2008/layout/AlternatingHexagons"/>
    <dgm:cxn modelId="{3FA83A49-F4AD-46C7-A761-4938EA4B8CB5}" type="presParOf" srcId="{D6A528E0-9BEF-48E5-BE7C-807BF26C3154}" destId="{01972521-CD71-428B-B5D9-7A62D57FB43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71EEBF-5F17-48A9-911B-5D1E41A2D6F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vi-VN"/>
        </a:p>
      </dgm:t>
    </dgm:pt>
    <dgm:pt modelId="{DE65F408-1A9F-40D3-9849-74E80DA229EE}">
      <dgm:prSet phldrT="[Text]" custT="1"/>
      <dgm:spPr>
        <a:solidFill>
          <a:srgbClr val="CF553D"/>
        </a:solidFill>
      </dgm:spPr>
      <dgm:t>
        <a:bodyPr/>
        <a:lstStyle/>
        <a:p>
          <a:pPr marL="0" indent="0"/>
          <a:r>
            <a:rPr lang="vi-VN" sz="3600"/>
            <a:t>Đề xuất </a:t>
          </a:r>
          <a:br>
            <a:rPr lang="vi-VN" sz="3600"/>
          </a:br>
          <a:r>
            <a:rPr lang="vi-VN" sz="3600"/>
            <a:t>cải tiến</a:t>
          </a:r>
        </a:p>
      </dgm:t>
    </dgm:pt>
    <dgm:pt modelId="{675D07EC-AC07-41F8-9B3A-988CDC3DC55D}" type="parTrans" cxnId="{04675E01-8A00-4BC4-91C6-DDA8CB653171}">
      <dgm:prSet/>
      <dgm:spPr/>
      <dgm:t>
        <a:bodyPr/>
        <a:lstStyle/>
        <a:p>
          <a:endParaRPr lang="vi-VN" sz="2800"/>
        </a:p>
      </dgm:t>
    </dgm:pt>
    <dgm:pt modelId="{E6F8FA33-100C-48A9-86B0-EAC5D6EBB94C}" type="sibTrans" cxnId="{04675E01-8A00-4BC4-91C6-DDA8CB653171}">
      <dgm:prSet custT="1"/>
      <dgm:spPr/>
      <dgm:t>
        <a:bodyPr/>
        <a:lstStyle/>
        <a:p>
          <a:r>
            <a:rPr lang="vi-VN" sz="4800"/>
            <a:t>3</a:t>
          </a:r>
        </a:p>
      </dgm:t>
    </dgm:pt>
    <dgm:pt modelId="{7C24DC11-C8D1-47B8-B0D4-CEAEE6C3843E}" type="pres">
      <dgm:prSet presAssocID="{B771EEBF-5F17-48A9-911B-5D1E41A2D6F5}" presName="Name0" presStyleCnt="0">
        <dgm:presLayoutVars>
          <dgm:chMax/>
          <dgm:chPref/>
          <dgm:dir/>
          <dgm:animLvl val="lvl"/>
        </dgm:presLayoutVars>
      </dgm:prSet>
      <dgm:spPr/>
    </dgm:pt>
    <dgm:pt modelId="{D6A528E0-9BEF-48E5-BE7C-807BF26C3154}" type="pres">
      <dgm:prSet presAssocID="{DE65F408-1A9F-40D3-9849-74E80DA229EE}" presName="composite" presStyleCnt="0"/>
      <dgm:spPr/>
    </dgm:pt>
    <dgm:pt modelId="{3A67DFD2-9AD9-4C3F-A8C4-E9A8272CC089}" type="pres">
      <dgm:prSet presAssocID="{DE65F408-1A9F-40D3-9849-74E80DA229EE}" presName="Parent1" presStyleLbl="node1" presStyleIdx="0" presStyleCnt="2" custScaleX="145701" custScaleY="145701" custLinFactNeighborX="-31957" custLinFactNeighborY="0">
        <dgm:presLayoutVars>
          <dgm:chMax val="1"/>
          <dgm:chPref val="1"/>
          <dgm:bulletEnabled val="1"/>
        </dgm:presLayoutVars>
      </dgm:prSet>
      <dgm:spPr/>
    </dgm:pt>
    <dgm:pt modelId="{B861CA62-AB66-4786-9B0F-80A3FE44099C}" type="pres">
      <dgm:prSet presAssocID="{DE65F408-1A9F-40D3-9849-74E80DA229EE}" presName="Childtext1" presStyleLbl="revTx" presStyleIdx="0" presStyleCnt="1">
        <dgm:presLayoutVars>
          <dgm:chMax val="0"/>
          <dgm:chPref val="0"/>
          <dgm:bulletEnabled val="1"/>
        </dgm:presLayoutVars>
      </dgm:prSet>
      <dgm:spPr/>
    </dgm:pt>
    <dgm:pt modelId="{395A7B52-4CA9-428D-9360-822D37396D5E}" type="pres">
      <dgm:prSet presAssocID="{DE65F408-1A9F-40D3-9849-74E80DA229EE}" presName="BalanceSpacing" presStyleCnt="0"/>
      <dgm:spPr/>
    </dgm:pt>
    <dgm:pt modelId="{CDAB4DA0-EEF9-48DC-AC6D-C4D56E1950AA}" type="pres">
      <dgm:prSet presAssocID="{DE65F408-1A9F-40D3-9849-74E80DA229EE}" presName="BalanceSpacing1" presStyleCnt="0"/>
      <dgm:spPr/>
    </dgm:pt>
    <dgm:pt modelId="{01972521-CD71-428B-B5D9-7A62D57FB439}" type="pres">
      <dgm:prSet presAssocID="{E6F8FA33-100C-48A9-86B0-EAC5D6EBB94C}" presName="Accent1Text" presStyleLbl="node1" presStyleIdx="1" presStyleCnt="2" custScaleX="61671" custScaleY="61671" custLinFactNeighborX="-16750" custLinFactNeighborY="0"/>
      <dgm:spPr/>
    </dgm:pt>
  </dgm:ptLst>
  <dgm:cxnLst>
    <dgm:cxn modelId="{04675E01-8A00-4BC4-91C6-DDA8CB653171}" srcId="{B771EEBF-5F17-48A9-911B-5D1E41A2D6F5}" destId="{DE65F408-1A9F-40D3-9849-74E80DA229EE}" srcOrd="0" destOrd="0" parTransId="{675D07EC-AC07-41F8-9B3A-988CDC3DC55D}" sibTransId="{E6F8FA33-100C-48A9-86B0-EAC5D6EBB94C}"/>
    <dgm:cxn modelId="{1E3F2259-0314-413D-9861-5A5A94B76BC3}" type="presOf" srcId="{B771EEBF-5F17-48A9-911B-5D1E41A2D6F5}" destId="{7C24DC11-C8D1-47B8-B0D4-CEAEE6C3843E}" srcOrd="0" destOrd="0" presId="urn:microsoft.com/office/officeart/2008/layout/AlternatingHexagons"/>
    <dgm:cxn modelId="{E9E98687-BF4C-4C17-B9AA-F2316A0695DD}" type="presOf" srcId="{E6F8FA33-100C-48A9-86B0-EAC5D6EBB94C}" destId="{01972521-CD71-428B-B5D9-7A62D57FB439}" srcOrd="0" destOrd="0" presId="urn:microsoft.com/office/officeart/2008/layout/AlternatingHexagons"/>
    <dgm:cxn modelId="{B76DCCC2-99DE-48ED-990E-E7B0804C1600}" type="presOf" srcId="{DE65F408-1A9F-40D3-9849-74E80DA229EE}" destId="{3A67DFD2-9AD9-4C3F-A8C4-E9A8272CC089}" srcOrd="0" destOrd="0" presId="urn:microsoft.com/office/officeart/2008/layout/AlternatingHexagons"/>
    <dgm:cxn modelId="{91D6AAB9-061B-4923-9C6A-367E0664D8BD}" type="presParOf" srcId="{7C24DC11-C8D1-47B8-B0D4-CEAEE6C3843E}" destId="{D6A528E0-9BEF-48E5-BE7C-807BF26C3154}" srcOrd="0" destOrd="0" presId="urn:microsoft.com/office/officeart/2008/layout/AlternatingHexagons"/>
    <dgm:cxn modelId="{2C758E47-4022-48E5-B9A4-40F04FF1B91E}" type="presParOf" srcId="{D6A528E0-9BEF-48E5-BE7C-807BF26C3154}" destId="{3A67DFD2-9AD9-4C3F-A8C4-E9A8272CC089}" srcOrd="0" destOrd="0" presId="urn:microsoft.com/office/officeart/2008/layout/AlternatingHexagons"/>
    <dgm:cxn modelId="{90F33D74-176D-42E4-91D8-A98AD65CE22C}" type="presParOf" srcId="{D6A528E0-9BEF-48E5-BE7C-807BF26C3154}" destId="{B861CA62-AB66-4786-9B0F-80A3FE44099C}" srcOrd="1" destOrd="0" presId="urn:microsoft.com/office/officeart/2008/layout/AlternatingHexagons"/>
    <dgm:cxn modelId="{5F655964-537A-449A-A9E9-A1503F2725DC}" type="presParOf" srcId="{D6A528E0-9BEF-48E5-BE7C-807BF26C3154}" destId="{395A7B52-4CA9-428D-9360-822D37396D5E}" srcOrd="2" destOrd="0" presId="urn:microsoft.com/office/officeart/2008/layout/AlternatingHexagons"/>
    <dgm:cxn modelId="{8A5816F0-0983-4272-92B8-F1C9BC8D648A}" type="presParOf" srcId="{D6A528E0-9BEF-48E5-BE7C-807BF26C3154}" destId="{CDAB4DA0-EEF9-48DC-AC6D-C4D56E1950AA}" srcOrd="3" destOrd="0" presId="urn:microsoft.com/office/officeart/2008/layout/AlternatingHexagons"/>
    <dgm:cxn modelId="{3FA83A49-F4AD-46C7-A761-4938EA4B8CB5}" type="presParOf" srcId="{D6A528E0-9BEF-48E5-BE7C-807BF26C3154}" destId="{01972521-CD71-428B-B5D9-7A62D57FB439}"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71EEBF-5F17-48A9-911B-5D1E41A2D6F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vi-VN"/>
        </a:p>
      </dgm:t>
    </dgm:pt>
    <dgm:pt modelId="{DE65F408-1A9F-40D3-9849-74E80DA229EE}">
      <dgm:prSet phldrT="[Text]" custT="1"/>
      <dgm:spPr>
        <a:solidFill>
          <a:srgbClr val="CF553D"/>
        </a:solidFill>
      </dgm:spPr>
      <dgm:t>
        <a:bodyPr/>
        <a:lstStyle/>
        <a:p>
          <a:pPr marL="0" indent="0"/>
          <a:r>
            <a:rPr lang="vi-VN" sz="3600"/>
            <a:t>Tổng kết</a:t>
          </a:r>
        </a:p>
      </dgm:t>
    </dgm:pt>
    <dgm:pt modelId="{675D07EC-AC07-41F8-9B3A-988CDC3DC55D}" type="parTrans" cxnId="{04675E01-8A00-4BC4-91C6-DDA8CB653171}">
      <dgm:prSet/>
      <dgm:spPr/>
      <dgm:t>
        <a:bodyPr/>
        <a:lstStyle/>
        <a:p>
          <a:endParaRPr lang="vi-VN" sz="2800"/>
        </a:p>
      </dgm:t>
    </dgm:pt>
    <dgm:pt modelId="{E6F8FA33-100C-48A9-86B0-EAC5D6EBB94C}" type="sibTrans" cxnId="{04675E01-8A00-4BC4-91C6-DDA8CB653171}">
      <dgm:prSet custT="1"/>
      <dgm:spPr/>
      <dgm:t>
        <a:bodyPr/>
        <a:lstStyle/>
        <a:p>
          <a:r>
            <a:rPr lang="vi-VN" sz="4800"/>
            <a:t>4</a:t>
          </a:r>
        </a:p>
      </dgm:t>
    </dgm:pt>
    <dgm:pt modelId="{905CE823-CA11-4997-83F0-CB0360EE6715}">
      <dgm:prSet custT="1"/>
      <dgm:spPr/>
      <dgm:t>
        <a:bodyPr/>
        <a:lstStyle/>
        <a:p>
          <a:r>
            <a:rPr lang="vi-VN" sz="2800"/>
            <a:t>Kết quả thu được</a:t>
          </a:r>
        </a:p>
      </dgm:t>
    </dgm:pt>
    <dgm:pt modelId="{2F76A05B-A3A4-4599-9F20-0887F6F935E3}" type="parTrans" cxnId="{A7B80485-C03E-4A92-BB29-50AEAA265953}">
      <dgm:prSet/>
      <dgm:spPr/>
      <dgm:t>
        <a:bodyPr/>
        <a:lstStyle/>
        <a:p>
          <a:endParaRPr lang="vi-VN"/>
        </a:p>
      </dgm:t>
    </dgm:pt>
    <dgm:pt modelId="{338A2623-55E3-4BFE-A232-5A0621B7AFF4}" type="sibTrans" cxnId="{A7B80485-C03E-4A92-BB29-50AEAA265953}">
      <dgm:prSet/>
      <dgm:spPr/>
      <dgm:t>
        <a:bodyPr/>
        <a:lstStyle/>
        <a:p>
          <a:endParaRPr lang="vi-VN"/>
        </a:p>
      </dgm:t>
    </dgm:pt>
    <dgm:pt modelId="{9D3287B1-B917-4F0E-8DDB-CB45E0E252AF}">
      <dgm:prSet custT="1"/>
      <dgm:spPr/>
      <dgm:t>
        <a:bodyPr/>
        <a:lstStyle/>
        <a:p>
          <a:r>
            <a:rPr lang="vi-VN" sz="2800"/>
            <a:t>Vấn đề tồn đọng</a:t>
          </a:r>
        </a:p>
      </dgm:t>
    </dgm:pt>
    <dgm:pt modelId="{177BA90D-1964-4FE3-866B-2E6A2EB7C85F}" type="parTrans" cxnId="{64D12AB6-4F50-4852-8811-A9D7F2257CC7}">
      <dgm:prSet/>
      <dgm:spPr/>
      <dgm:t>
        <a:bodyPr/>
        <a:lstStyle/>
        <a:p>
          <a:endParaRPr lang="vi-VN"/>
        </a:p>
      </dgm:t>
    </dgm:pt>
    <dgm:pt modelId="{D1ECC80E-4C0F-4572-BFE3-7E557F8BEE50}" type="sibTrans" cxnId="{64D12AB6-4F50-4852-8811-A9D7F2257CC7}">
      <dgm:prSet/>
      <dgm:spPr/>
      <dgm:t>
        <a:bodyPr/>
        <a:lstStyle/>
        <a:p>
          <a:endParaRPr lang="vi-VN"/>
        </a:p>
      </dgm:t>
    </dgm:pt>
    <dgm:pt modelId="{7C24DC11-C8D1-47B8-B0D4-CEAEE6C3843E}" type="pres">
      <dgm:prSet presAssocID="{B771EEBF-5F17-48A9-911B-5D1E41A2D6F5}" presName="Name0" presStyleCnt="0">
        <dgm:presLayoutVars>
          <dgm:chMax/>
          <dgm:chPref/>
          <dgm:dir/>
          <dgm:animLvl val="lvl"/>
        </dgm:presLayoutVars>
      </dgm:prSet>
      <dgm:spPr/>
    </dgm:pt>
    <dgm:pt modelId="{D6A528E0-9BEF-48E5-BE7C-807BF26C3154}" type="pres">
      <dgm:prSet presAssocID="{DE65F408-1A9F-40D3-9849-74E80DA229EE}" presName="composite" presStyleCnt="0"/>
      <dgm:spPr/>
    </dgm:pt>
    <dgm:pt modelId="{3A67DFD2-9AD9-4C3F-A8C4-E9A8272CC089}" type="pres">
      <dgm:prSet presAssocID="{DE65F408-1A9F-40D3-9849-74E80DA229EE}" presName="Parent1" presStyleLbl="node1" presStyleIdx="0" presStyleCnt="2" custScaleX="135977" custScaleY="135977" custLinFactNeighborX="-31957" custLinFactNeighborY="0">
        <dgm:presLayoutVars>
          <dgm:chMax val="1"/>
          <dgm:chPref val="1"/>
          <dgm:bulletEnabled val="1"/>
        </dgm:presLayoutVars>
      </dgm:prSet>
      <dgm:spPr/>
    </dgm:pt>
    <dgm:pt modelId="{B861CA62-AB66-4786-9B0F-80A3FE44099C}" type="pres">
      <dgm:prSet presAssocID="{DE65F408-1A9F-40D3-9849-74E80DA229EE}" presName="Childtext1" presStyleLbl="revTx" presStyleIdx="0" presStyleCnt="1" custLinFactNeighborX="-2337">
        <dgm:presLayoutVars>
          <dgm:chMax val="0"/>
          <dgm:chPref val="0"/>
          <dgm:bulletEnabled val="1"/>
        </dgm:presLayoutVars>
      </dgm:prSet>
      <dgm:spPr/>
    </dgm:pt>
    <dgm:pt modelId="{395A7B52-4CA9-428D-9360-822D37396D5E}" type="pres">
      <dgm:prSet presAssocID="{DE65F408-1A9F-40D3-9849-74E80DA229EE}" presName="BalanceSpacing" presStyleCnt="0"/>
      <dgm:spPr/>
    </dgm:pt>
    <dgm:pt modelId="{CDAB4DA0-EEF9-48DC-AC6D-C4D56E1950AA}" type="pres">
      <dgm:prSet presAssocID="{DE65F408-1A9F-40D3-9849-74E80DA229EE}" presName="BalanceSpacing1" presStyleCnt="0"/>
      <dgm:spPr/>
    </dgm:pt>
    <dgm:pt modelId="{01972521-CD71-428B-B5D9-7A62D57FB439}" type="pres">
      <dgm:prSet presAssocID="{E6F8FA33-100C-48A9-86B0-EAC5D6EBB94C}" presName="Accent1Text" presStyleLbl="node1" presStyleIdx="1" presStyleCnt="2" custScaleX="61671" custScaleY="61671" custLinFactNeighborX="-9554" custLinFactNeighborY="0"/>
      <dgm:spPr/>
    </dgm:pt>
  </dgm:ptLst>
  <dgm:cxnLst>
    <dgm:cxn modelId="{04675E01-8A00-4BC4-91C6-DDA8CB653171}" srcId="{B771EEBF-5F17-48A9-911B-5D1E41A2D6F5}" destId="{DE65F408-1A9F-40D3-9849-74E80DA229EE}" srcOrd="0" destOrd="0" parTransId="{675D07EC-AC07-41F8-9B3A-988CDC3DC55D}" sibTransId="{E6F8FA33-100C-48A9-86B0-EAC5D6EBB94C}"/>
    <dgm:cxn modelId="{866DE110-23B3-4BF6-8565-6FDE84F60303}" type="presOf" srcId="{9D3287B1-B917-4F0E-8DDB-CB45E0E252AF}" destId="{B861CA62-AB66-4786-9B0F-80A3FE44099C}" srcOrd="0" destOrd="1" presId="urn:microsoft.com/office/officeart/2008/layout/AlternatingHexagons"/>
    <dgm:cxn modelId="{DFDEDB5B-3F1F-40D7-9531-48C0CE32675A}" type="presOf" srcId="{905CE823-CA11-4997-83F0-CB0360EE6715}" destId="{B861CA62-AB66-4786-9B0F-80A3FE44099C}" srcOrd="0" destOrd="0" presId="urn:microsoft.com/office/officeart/2008/layout/AlternatingHexagons"/>
    <dgm:cxn modelId="{1E3F2259-0314-413D-9861-5A5A94B76BC3}" type="presOf" srcId="{B771EEBF-5F17-48A9-911B-5D1E41A2D6F5}" destId="{7C24DC11-C8D1-47B8-B0D4-CEAEE6C3843E}" srcOrd="0" destOrd="0" presId="urn:microsoft.com/office/officeart/2008/layout/AlternatingHexagons"/>
    <dgm:cxn modelId="{A7B80485-C03E-4A92-BB29-50AEAA265953}" srcId="{DE65F408-1A9F-40D3-9849-74E80DA229EE}" destId="{905CE823-CA11-4997-83F0-CB0360EE6715}" srcOrd="0" destOrd="0" parTransId="{2F76A05B-A3A4-4599-9F20-0887F6F935E3}" sibTransId="{338A2623-55E3-4BFE-A232-5A0621B7AFF4}"/>
    <dgm:cxn modelId="{E9E98687-BF4C-4C17-B9AA-F2316A0695DD}" type="presOf" srcId="{E6F8FA33-100C-48A9-86B0-EAC5D6EBB94C}" destId="{01972521-CD71-428B-B5D9-7A62D57FB439}" srcOrd="0" destOrd="0" presId="urn:microsoft.com/office/officeart/2008/layout/AlternatingHexagons"/>
    <dgm:cxn modelId="{64D12AB6-4F50-4852-8811-A9D7F2257CC7}" srcId="{DE65F408-1A9F-40D3-9849-74E80DA229EE}" destId="{9D3287B1-B917-4F0E-8DDB-CB45E0E252AF}" srcOrd="1" destOrd="0" parTransId="{177BA90D-1964-4FE3-866B-2E6A2EB7C85F}" sibTransId="{D1ECC80E-4C0F-4572-BFE3-7E557F8BEE50}"/>
    <dgm:cxn modelId="{B76DCCC2-99DE-48ED-990E-E7B0804C1600}" type="presOf" srcId="{DE65F408-1A9F-40D3-9849-74E80DA229EE}" destId="{3A67DFD2-9AD9-4C3F-A8C4-E9A8272CC089}" srcOrd="0" destOrd="0" presId="urn:microsoft.com/office/officeart/2008/layout/AlternatingHexagons"/>
    <dgm:cxn modelId="{91D6AAB9-061B-4923-9C6A-367E0664D8BD}" type="presParOf" srcId="{7C24DC11-C8D1-47B8-B0D4-CEAEE6C3843E}" destId="{D6A528E0-9BEF-48E5-BE7C-807BF26C3154}" srcOrd="0" destOrd="0" presId="urn:microsoft.com/office/officeart/2008/layout/AlternatingHexagons"/>
    <dgm:cxn modelId="{2C758E47-4022-48E5-B9A4-40F04FF1B91E}" type="presParOf" srcId="{D6A528E0-9BEF-48E5-BE7C-807BF26C3154}" destId="{3A67DFD2-9AD9-4C3F-A8C4-E9A8272CC089}" srcOrd="0" destOrd="0" presId="urn:microsoft.com/office/officeart/2008/layout/AlternatingHexagons"/>
    <dgm:cxn modelId="{90F33D74-176D-42E4-91D8-A98AD65CE22C}" type="presParOf" srcId="{D6A528E0-9BEF-48E5-BE7C-807BF26C3154}" destId="{B861CA62-AB66-4786-9B0F-80A3FE44099C}" srcOrd="1" destOrd="0" presId="urn:microsoft.com/office/officeart/2008/layout/AlternatingHexagons"/>
    <dgm:cxn modelId="{5F655964-537A-449A-A9E9-A1503F2725DC}" type="presParOf" srcId="{D6A528E0-9BEF-48E5-BE7C-807BF26C3154}" destId="{395A7B52-4CA9-428D-9360-822D37396D5E}" srcOrd="2" destOrd="0" presId="urn:microsoft.com/office/officeart/2008/layout/AlternatingHexagons"/>
    <dgm:cxn modelId="{8A5816F0-0983-4272-92B8-F1C9BC8D648A}" type="presParOf" srcId="{D6A528E0-9BEF-48E5-BE7C-807BF26C3154}" destId="{CDAB4DA0-EEF9-48DC-AC6D-C4D56E1950AA}" srcOrd="3" destOrd="0" presId="urn:microsoft.com/office/officeart/2008/layout/AlternatingHexagons"/>
    <dgm:cxn modelId="{3FA83A49-F4AD-46C7-A761-4938EA4B8CB5}" type="presParOf" srcId="{D6A528E0-9BEF-48E5-BE7C-807BF26C3154}" destId="{01972521-CD71-428B-B5D9-7A62D57FB439}"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2D800-506B-4C38-B7FE-D4E23847012A}">
      <dsp:nvSpPr>
        <dsp:cNvPr id="0" name=""/>
        <dsp:cNvSpPr/>
      </dsp:nvSpPr>
      <dsp:spPr>
        <a:xfrm>
          <a:off x="0" y="198019"/>
          <a:ext cx="7220757" cy="9481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0411" tIns="291592" rIns="560411" bIns="128016" numCol="1" spcCol="1270" anchor="t" anchorCtr="0">
          <a:noAutofit/>
        </a:bodyPr>
        <a:lstStyle/>
        <a:p>
          <a:pPr marL="171450" lvl="1" indent="-171450" algn="l" defTabSz="800100">
            <a:lnSpc>
              <a:spcPct val="90000"/>
            </a:lnSpc>
            <a:spcBef>
              <a:spcPct val="0"/>
            </a:spcBef>
            <a:spcAft>
              <a:spcPct val="15000"/>
            </a:spcAft>
            <a:buChar char="•"/>
          </a:pPr>
          <a:r>
            <a:rPr lang="vi-VN" sz="1800" kern="1200"/>
            <a:t>Mục tiêu</a:t>
          </a:r>
        </a:p>
        <a:p>
          <a:pPr marL="171450" lvl="1" indent="-171450" algn="l" defTabSz="800100">
            <a:lnSpc>
              <a:spcPct val="90000"/>
            </a:lnSpc>
            <a:spcBef>
              <a:spcPct val="0"/>
            </a:spcBef>
            <a:spcAft>
              <a:spcPct val="15000"/>
            </a:spcAft>
            <a:buChar char="•"/>
          </a:pPr>
          <a:r>
            <a:rPr lang="vi-VN" sz="1800" kern="1200"/>
            <a:t>Phạm vi</a:t>
          </a:r>
        </a:p>
      </dsp:txBody>
      <dsp:txXfrm>
        <a:off x="0" y="198019"/>
        <a:ext cx="7220757" cy="948150"/>
      </dsp:txXfrm>
    </dsp:sp>
    <dsp:sp modelId="{E53F5F3E-CDAA-488F-915F-96B4A7E284AC}">
      <dsp:nvSpPr>
        <dsp:cNvPr id="0" name=""/>
        <dsp:cNvSpPr/>
      </dsp:nvSpPr>
      <dsp:spPr>
        <a:xfrm>
          <a:off x="361037" y="4608"/>
          <a:ext cx="5054529" cy="400050"/>
        </a:xfrm>
        <a:prstGeom prst="roundRect">
          <a:avLst/>
        </a:prstGeom>
        <a:solidFill>
          <a:srgbClr val="CF55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049" tIns="0" rIns="191049" bIns="0" numCol="1" spcCol="1270" anchor="ctr" anchorCtr="0">
          <a:noAutofit/>
        </a:bodyPr>
        <a:lstStyle/>
        <a:p>
          <a:pPr marL="0" lvl="0" indent="0" algn="l" defTabSz="800100">
            <a:lnSpc>
              <a:spcPct val="90000"/>
            </a:lnSpc>
            <a:spcBef>
              <a:spcPct val="0"/>
            </a:spcBef>
            <a:spcAft>
              <a:spcPct val="35000"/>
            </a:spcAft>
            <a:buNone/>
          </a:pPr>
          <a:r>
            <a:rPr lang="vi-VN" sz="1800" kern="1200"/>
            <a:t>1. Tổng quan</a:t>
          </a:r>
        </a:p>
      </dsp:txBody>
      <dsp:txXfrm>
        <a:off x="380566" y="24137"/>
        <a:ext cx="5015471" cy="360992"/>
      </dsp:txXfrm>
    </dsp:sp>
    <dsp:sp modelId="{EF9DA0F5-F2C8-4C95-86C4-2C2EFD141CC7}">
      <dsp:nvSpPr>
        <dsp:cNvPr id="0" name=""/>
        <dsp:cNvSpPr/>
      </dsp:nvSpPr>
      <dsp:spPr>
        <a:xfrm>
          <a:off x="0" y="1415180"/>
          <a:ext cx="7220757" cy="1764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0411" tIns="291592" rIns="560411" bIns="128016" numCol="1" spcCol="1270" anchor="t" anchorCtr="0">
          <a:noAutofit/>
        </a:bodyPr>
        <a:lstStyle/>
        <a:p>
          <a:pPr marL="171450" lvl="1" indent="-171450" algn="l" defTabSz="800100">
            <a:lnSpc>
              <a:spcPct val="90000"/>
            </a:lnSpc>
            <a:spcBef>
              <a:spcPct val="0"/>
            </a:spcBef>
            <a:spcAft>
              <a:spcPct val="15000"/>
            </a:spcAft>
            <a:buChar char="•"/>
          </a:pPr>
          <a:r>
            <a:rPr lang="vi-VN" sz="1800" kern="1200"/>
            <a:t>Nhận xét chung</a:t>
          </a:r>
        </a:p>
        <a:p>
          <a:pPr marL="171450" lvl="1" indent="-171450" algn="l" defTabSz="800100">
            <a:lnSpc>
              <a:spcPct val="90000"/>
            </a:lnSpc>
            <a:spcBef>
              <a:spcPct val="0"/>
            </a:spcBef>
            <a:spcAft>
              <a:spcPct val="15000"/>
            </a:spcAft>
            <a:buChar char="•"/>
          </a:pPr>
          <a:r>
            <a:rPr lang="vi-VN" sz="1800" kern="1200"/>
            <a:t>Coupling &amp; Cohesion</a:t>
          </a:r>
        </a:p>
        <a:p>
          <a:pPr marL="171450" lvl="1" indent="-171450" algn="l" defTabSz="800100">
            <a:lnSpc>
              <a:spcPct val="90000"/>
            </a:lnSpc>
            <a:spcBef>
              <a:spcPct val="0"/>
            </a:spcBef>
            <a:spcAft>
              <a:spcPct val="15000"/>
            </a:spcAft>
            <a:buChar char="•"/>
          </a:pPr>
          <a:r>
            <a:rPr lang="vi-VN" sz="1800" kern="1200"/>
            <a:t>SOLID</a:t>
          </a:r>
        </a:p>
        <a:p>
          <a:pPr marL="171450" lvl="1" indent="-171450" algn="l" defTabSz="800100">
            <a:lnSpc>
              <a:spcPct val="90000"/>
            </a:lnSpc>
            <a:spcBef>
              <a:spcPct val="0"/>
            </a:spcBef>
            <a:spcAft>
              <a:spcPct val="15000"/>
            </a:spcAft>
            <a:buChar char="•"/>
          </a:pPr>
          <a:r>
            <a:rPr lang="vi-VN" sz="1800" kern="1200"/>
            <a:t>Clean Code</a:t>
          </a:r>
        </a:p>
        <a:p>
          <a:pPr marL="171450" lvl="1" indent="-171450" algn="l" defTabSz="800100">
            <a:lnSpc>
              <a:spcPct val="90000"/>
            </a:lnSpc>
            <a:spcBef>
              <a:spcPct val="0"/>
            </a:spcBef>
            <a:spcAft>
              <a:spcPct val="15000"/>
            </a:spcAft>
            <a:buChar char="•"/>
          </a:pPr>
          <a:r>
            <a:rPr lang="vi-VN" sz="1800" kern="1200"/>
            <a:t>Các vấn đề khác</a:t>
          </a:r>
        </a:p>
      </dsp:txBody>
      <dsp:txXfrm>
        <a:off x="0" y="1415180"/>
        <a:ext cx="7220757" cy="1764000"/>
      </dsp:txXfrm>
    </dsp:sp>
    <dsp:sp modelId="{03395EFA-26A4-40DA-BC6E-F10D1954082C}">
      <dsp:nvSpPr>
        <dsp:cNvPr id="0" name=""/>
        <dsp:cNvSpPr/>
      </dsp:nvSpPr>
      <dsp:spPr>
        <a:xfrm>
          <a:off x="361037" y="1221769"/>
          <a:ext cx="5054529" cy="400050"/>
        </a:xfrm>
        <a:prstGeom prst="roundRect">
          <a:avLst/>
        </a:prstGeom>
        <a:solidFill>
          <a:srgbClr val="CF55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049" tIns="0" rIns="191049" bIns="0" numCol="1" spcCol="1270" anchor="ctr" anchorCtr="0">
          <a:noAutofit/>
        </a:bodyPr>
        <a:lstStyle/>
        <a:p>
          <a:pPr marL="0" lvl="0" indent="0" algn="l" defTabSz="800100">
            <a:lnSpc>
              <a:spcPct val="90000"/>
            </a:lnSpc>
            <a:spcBef>
              <a:spcPct val="0"/>
            </a:spcBef>
            <a:spcAft>
              <a:spcPct val="35000"/>
            </a:spcAft>
            <a:buNone/>
          </a:pPr>
          <a:r>
            <a:rPr lang="vi-VN" sz="1800" kern="1200"/>
            <a:t>2. Đánh giá thiết kế cũ</a:t>
          </a:r>
        </a:p>
      </dsp:txBody>
      <dsp:txXfrm>
        <a:off x="380566" y="1241298"/>
        <a:ext cx="5015471" cy="360992"/>
      </dsp:txXfrm>
    </dsp:sp>
    <dsp:sp modelId="{872EF540-B2C1-448B-85EB-DA6EBB85B7F6}">
      <dsp:nvSpPr>
        <dsp:cNvPr id="0" name=""/>
        <dsp:cNvSpPr/>
      </dsp:nvSpPr>
      <dsp:spPr>
        <a:xfrm>
          <a:off x="0" y="3448190"/>
          <a:ext cx="7220757"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861C62-D693-413D-A7D2-387617D5D260}">
      <dsp:nvSpPr>
        <dsp:cNvPr id="0" name=""/>
        <dsp:cNvSpPr/>
      </dsp:nvSpPr>
      <dsp:spPr>
        <a:xfrm>
          <a:off x="361037" y="3254780"/>
          <a:ext cx="5054529" cy="400050"/>
        </a:xfrm>
        <a:prstGeom prst="roundRect">
          <a:avLst/>
        </a:prstGeom>
        <a:solidFill>
          <a:srgbClr val="CF55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049" tIns="0" rIns="191049" bIns="0" numCol="1" spcCol="1270" anchor="ctr" anchorCtr="0">
          <a:noAutofit/>
        </a:bodyPr>
        <a:lstStyle/>
        <a:p>
          <a:pPr marL="0" lvl="0" indent="0" algn="l" defTabSz="800100">
            <a:lnSpc>
              <a:spcPct val="90000"/>
            </a:lnSpc>
            <a:spcBef>
              <a:spcPct val="0"/>
            </a:spcBef>
            <a:spcAft>
              <a:spcPct val="35000"/>
            </a:spcAft>
            <a:buNone/>
          </a:pPr>
          <a:r>
            <a:rPr lang="vi-VN" sz="1800" kern="1200"/>
            <a:t>3. Đề xuất cải tiến</a:t>
          </a:r>
        </a:p>
      </dsp:txBody>
      <dsp:txXfrm>
        <a:off x="380566" y="3274309"/>
        <a:ext cx="5015471" cy="360992"/>
      </dsp:txXfrm>
    </dsp:sp>
    <dsp:sp modelId="{89C3742C-6E31-41B1-9E70-481350FB32CA}">
      <dsp:nvSpPr>
        <dsp:cNvPr id="0" name=""/>
        <dsp:cNvSpPr/>
      </dsp:nvSpPr>
      <dsp:spPr>
        <a:xfrm>
          <a:off x="0" y="4070001"/>
          <a:ext cx="7220757" cy="9481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0411" tIns="291592" rIns="560411" bIns="128016" numCol="1" spcCol="1270" anchor="t" anchorCtr="0">
          <a:noAutofit/>
        </a:bodyPr>
        <a:lstStyle/>
        <a:p>
          <a:pPr marL="171450" lvl="1" indent="-171450" algn="l" defTabSz="800100">
            <a:lnSpc>
              <a:spcPct val="90000"/>
            </a:lnSpc>
            <a:spcBef>
              <a:spcPct val="0"/>
            </a:spcBef>
            <a:spcAft>
              <a:spcPct val="15000"/>
            </a:spcAft>
            <a:buChar char="•"/>
          </a:pPr>
          <a:r>
            <a:rPr lang="vi-VN" sz="1800" kern="1200"/>
            <a:t>Kết quả thu được</a:t>
          </a:r>
        </a:p>
        <a:p>
          <a:pPr marL="171450" lvl="1" indent="-171450" algn="l" defTabSz="800100">
            <a:lnSpc>
              <a:spcPct val="90000"/>
            </a:lnSpc>
            <a:spcBef>
              <a:spcPct val="0"/>
            </a:spcBef>
            <a:spcAft>
              <a:spcPct val="15000"/>
            </a:spcAft>
            <a:buChar char="•"/>
          </a:pPr>
          <a:r>
            <a:rPr lang="vi-VN" sz="1800" kern="1200"/>
            <a:t>Vấn đề tồn đọng</a:t>
          </a:r>
        </a:p>
      </dsp:txBody>
      <dsp:txXfrm>
        <a:off x="0" y="4070001"/>
        <a:ext cx="7220757" cy="948150"/>
      </dsp:txXfrm>
    </dsp:sp>
    <dsp:sp modelId="{F272F443-8B3F-46A9-8AF7-7B9093EA0E88}">
      <dsp:nvSpPr>
        <dsp:cNvPr id="0" name=""/>
        <dsp:cNvSpPr/>
      </dsp:nvSpPr>
      <dsp:spPr>
        <a:xfrm>
          <a:off x="361037" y="3876590"/>
          <a:ext cx="5054529" cy="400050"/>
        </a:xfrm>
        <a:prstGeom prst="roundRect">
          <a:avLst/>
        </a:prstGeom>
        <a:solidFill>
          <a:srgbClr val="CF55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049" tIns="0" rIns="191049" bIns="0" numCol="1" spcCol="1270" anchor="ctr" anchorCtr="0">
          <a:noAutofit/>
        </a:bodyPr>
        <a:lstStyle/>
        <a:p>
          <a:pPr marL="0" lvl="0" indent="0" algn="l" defTabSz="800100">
            <a:lnSpc>
              <a:spcPct val="90000"/>
            </a:lnSpc>
            <a:spcBef>
              <a:spcPct val="0"/>
            </a:spcBef>
            <a:spcAft>
              <a:spcPct val="35000"/>
            </a:spcAft>
            <a:buNone/>
          </a:pPr>
          <a:r>
            <a:rPr lang="vi-VN" sz="1800" kern="1200"/>
            <a:t>4. Tổng kết</a:t>
          </a:r>
        </a:p>
      </dsp:txBody>
      <dsp:txXfrm>
        <a:off x="380566" y="3896119"/>
        <a:ext cx="5015471" cy="360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7DFD2-9AD9-4C3F-A8C4-E9A8272CC089}">
      <dsp:nvSpPr>
        <dsp:cNvPr id="0" name=""/>
        <dsp:cNvSpPr/>
      </dsp:nvSpPr>
      <dsp:spPr>
        <a:xfrm rot="5400000">
          <a:off x="2658395" y="1244120"/>
          <a:ext cx="4390281" cy="3819545"/>
        </a:xfrm>
        <a:prstGeom prst="hexagon">
          <a:avLst>
            <a:gd name="adj" fmla="val 25000"/>
            <a:gd name="vf" fmla="val 115470"/>
          </a:avLst>
        </a:prstGeom>
        <a:solidFill>
          <a:srgbClr val="CF55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vi-VN" sz="3600" kern="1200"/>
            <a:t> Tổng quan</a:t>
          </a:r>
        </a:p>
      </dsp:txBody>
      <dsp:txXfrm rot="-5400000">
        <a:off x="3538975" y="1642904"/>
        <a:ext cx="2629121" cy="3021977"/>
      </dsp:txXfrm>
    </dsp:sp>
    <dsp:sp modelId="{B861CA62-AB66-4786-9B0F-80A3FE44099C}">
      <dsp:nvSpPr>
        <dsp:cNvPr id="0" name=""/>
        <dsp:cNvSpPr/>
      </dsp:nvSpPr>
      <dsp:spPr>
        <a:xfrm>
          <a:off x="6910674" y="2319270"/>
          <a:ext cx="3104796" cy="1669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vi-VN" sz="2800" kern="1200"/>
            <a:t>Mục tiêu</a:t>
          </a:r>
        </a:p>
        <a:p>
          <a:pPr marL="0" lvl="0" indent="0" algn="l" defTabSz="1244600">
            <a:lnSpc>
              <a:spcPct val="90000"/>
            </a:lnSpc>
            <a:spcBef>
              <a:spcPct val="0"/>
            </a:spcBef>
            <a:spcAft>
              <a:spcPct val="35000"/>
            </a:spcAft>
            <a:buFont typeface="Arial" panose="020B0604020202020204" pitchFamily="34" charset="0"/>
            <a:buNone/>
          </a:pPr>
          <a:r>
            <a:rPr lang="vi-VN" sz="2800" kern="1200"/>
            <a:t>Phạm vi</a:t>
          </a:r>
          <a:endParaRPr lang="vi-VN" sz="2400" kern="1200"/>
        </a:p>
      </dsp:txBody>
      <dsp:txXfrm>
        <a:off x="6910674" y="2319270"/>
        <a:ext cx="3104796" cy="1669245"/>
      </dsp:txXfrm>
    </dsp:sp>
    <dsp:sp modelId="{01972521-CD71-428B-B5D9-7A62D57FB439}">
      <dsp:nvSpPr>
        <dsp:cNvPr id="0" name=""/>
        <dsp:cNvSpPr/>
      </dsp:nvSpPr>
      <dsp:spPr>
        <a:xfrm rot="5400000">
          <a:off x="1749702" y="2407548"/>
          <a:ext cx="1715733" cy="14926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r>
            <a:rPr lang="vi-VN" sz="4800" kern="1200"/>
            <a:t>1</a:t>
          </a:r>
        </a:p>
      </dsp:txBody>
      <dsp:txXfrm rot="-5400000">
        <a:off x="2093835" y="2563394"/>
        <a:ext cx="1027466" cy="11809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7DFD2-9AD9-4C3F-A8C4-E9A8272CC089}">
      <dsp:nvSpPr>
        <dsp:cNvPr id="0" name=""/>
        <dsp:cNvSpPr/>
      </dsp:nvSpPr>
      <dsp:spPr>
        <a:xfrm rot="5400000">
          <a:off x="2862276" y="1421366"/>
          <a:ext cx="3982820" cy="3465053"/>
        </a:xfrm>
        <a:prstGeom prst="hexagon">
          <a:avLst>
            <a:gd name="adj" fmla="val 25000"/>
            <a:gd name="vf" fmla="val 115470"/>
          </a:avLst>
        </a:prstGeom>
        <a:solidFill>
          <a:srgbClr val="CF55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vi-VN" sz="3600" kern="1200"/>
            <a:t>Đánh giá thiết kế cũ</a:t>
          </a:r>
        </a:p>
      </dsp:txBody>
      <dsp:txXfrm rot="-5400000">
        <a:off x="3661130" y="1783139"/>
        <a:ext cx="2385111" cy="2741508"/>
      </dsp:txXfrm>
    </dsp:sp>
    <dsp:sp modelId="{B861CA62-AB66-4786-9B0F-80A3FE44099C}">
      <dsp:nvSpPr>
        <dsp:cNvPr id="0" name=""/>
        <dsp:cNvSpPr/>
      </dsp:nvSpPr>
      <dsp:spPr>
        <a:xfrm>
          <a:off x="6908816" y="2320085"/>
          <a:ext cx="3101763" cy="1667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vi-VN" sz="2400" kern="1200"/>
            <a:t>Nhận xét chung</a:t>
          </a:r>
        </a:p>
        <a:p>
          <a:pPr marL="0" lvl="0" indent="0" algn="l" defTabSz="1066800">
            <a:lnSpc>
              <a:spcPct val="90000"/>
            </a:lnSpc>
            <a:spcBef>
              <a:spcPct val="0"/>
            </a:spcBef>
            <a:spcAft>
              <a:spcPct val="35000"/>
            </a:spcAft>
            <a:buNone/>
          </a:pPr>
          <a:r>
            <a:rPr lang="vi-VN" sz="2400" kern="1200"/>
            <a:t>Coupling</a:t>
          </a:r>
        </a:p>
        <a:p>
          <a:pPr marL="0" lvl="0" indent="0" algn="l" defTabSz="1066800">
            <a:lnSpc>
              <a:spcPct val="90000"/>
            </a:lnSpc>
            <a:spcBef>
              <a:spcPct val="0"/>
            </a:spcBef>
            <a:spcAft>
              <a:spcPct val="35000"/>
            </a:spcAft>
            <a:buNone/>
          </a:pPr>
          <a:r>
            <a:rPr lang="vi-VN" sz="2400" kern="1200"/>
            <a:t>Cohesion</a:t>
          </a:r>
        </a:p>
        <a:p>
          <a:pPr marL="0" lvl="0" indent="0" algn="l" defTabSz="1066800">
            <a:lnSpc>
              <a:spcPct val="90000"/>
            </a:lnSpc>
            <a:spcBef>
              <a:spcPct val="0"/>
            </a:spcBef>
            <a:spcAft>
              <a:spcPct val="35000"/>
            </a:spcAft>
            <a:buNone/>
          </a:pPr>
          <a:r>
            <a:rPr lang="vi-VN" sz="2400" kern="1200"/>
            <a:t>SOLID</a:t>
          </a:r>
        </a:p>
        <a:p>
          <a:pPr marL="0" lvl="0" indent="0" algn="l" defTabSz="1066800">
            <a:lnSpc>
              <a:spcPct val="90000"/>
            </a:lnSpc>
            <a:spcBef>
              <a:spcPct val="0"/>
            </a:spcBef>
            <a:spcAft>
              <a:spcPct val="35000"/>
            </a:spcAft>
            <a:buNone/>
          </a:pPr>
          <a:r>
            <a:rPr lang="vi-VN" sz="2400" kern="1200"/>
            <a:t>Clean Code</a:t>
          </a:r>
        </a:p>
        <a:p>
          <a:pPr marL="0" lvl="0" indent="0" algn="l" defTabSz="1066800">
            <a:lnSpc>
              <a:spcPct val="90000"/>
            </a:lnSpc>
            <a:spcBef>
              <a:spcPct val="0"/>
            </a:spcBef>
            <a:spcAft>
              <a:spcPct val="35000"/>
            </a:spcAft>
            <a:buNone/>
          </a:pPr>
          <a:r>
            <a:rPr lang="vi-VN" sz="2400" kern="1200"/>
            <a:t>Các vấn đề khác</a:t>
          </a:r>
        </a:p>
      </dsp:txBody>
      <dsp:txXfrm>
        <a:off x="6908816" y="2320085"/>
        <a:ext cx="3101763" cy="1667615"/>
      </dsp:txXfrm>
    </dsp:sp>
    <dsp:sp modelId="{01972521-CD71-428B-B5D9-7A62D57FB439}">
      <dsp:nvSpPr>
        <dsp:cNvPr id="0" name=""/>
        <dsp:cNvSpPr/>
      </dsp:nvSpPr>
      <dsp:spPr>
        <a:xfrm rot="5400000">
          <a:off x="1854490" y="2408277"/>
          <a:ext cx="1714058" cy="14912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r>
            <a:rPr lang="vi-VN" sz="4800" kern="1200"/>
            <a:t>2</a:t>
          </a:r>
        </a:p>
      </dsp:txBody>
      <dsp:txXfrm rot="-5400000">
        <a:off x="2198287" y="2563970"/>
        <a:ext cx="1026464" cy="1179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7DFD2-9AD9-4C3F-A8C4-E9A8272CC089}">
      <dsp:nvSpPr>
        <dsp:cNvPr id="0" name=""/>
        <dsp:cNvSpPr/>
      </dsp:nvSpPr>
      <dsp:spPr>
        <a:xfrm rot="5400000">
          <a:off x="2828910" y="1392337"/>
          <a:ext cx="4049552" cy="3523111"/>
        </a:xfrm>
        <a:prstGeom prst="hexagon">
          <a:avLst>
            <a:gd name="adj" fmla="val 25000"/>
            <a:gd name="vf" fmla="val 115470"/>
          </a:avLst>
        </a:prstGeom>
        <a:solidFill>
          <a:srgbClr val="CF55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vi-VN" sz="3600" kern="1200"/>
            <a:t>Đề xuất </a:t>
          </a:r>
          <a:br>
            <a:rPr lang="vi-VN" sz="3600" kern="1200"/>
          </a:br>
          <a:r>
            <a:rPr lang="vi-VN" sz="3600" kern="1200"/>
            <a:t>cải tiến</a:t>
          </a:r>
        </a:p>
      </dsp:txBody>
      <dsp:txXfrm rot="-5400000">
        <a:off x="3641148" y="1760172"/>
        <a:ext cx="2425075" cy="2787442"/>
      </dsp:txXfrm>
    </dsp:sp>
    <dsp:sp modelId="{B861CA62-AB66-4786-9B0F-80A3FE44099C}">
      <dsp:nvSpPr>
        <dsp:cNvPr id="0" name=""/>
        <dsp:cNvSpPr/>
      </dsp:nvSpPr>
      <dsp:spPr>
        <a:xfrm>
          <a:off x="6908816" y="2320085"/>
          <a:ext cx="3101763" cy="1667615"/>
        </a:xfrm>
        <a:prstGeom prst="rect">
          <a:avLst/>
        </a:prstGeom>
        <a:noFill/>
        <a:ln>
          <a:noFill/>
        </a:ln>
        <a:effectLst/>
      </dsp:spPr>
      <dsp:style>
        <a:lnRef idx="0">
          <a:scrgbClr r="0" g="0" b="0"/>
        </a:lnRef>
        <a:fillRef idx="0">
          <a:scrgbClr r="0" g="0" b="0"/>
        </a:fillRef>
        <a:effectRef idx="0">
          <a:scrgbClr r="0" g="0" b="0"/>
        </a:effectRef>
        <a:fontRef idx="minor"/>
      </dsp:style>
    </dsp:sp>
    <dsp:sp modelId="{01972521-CD71-428B-B5D9-7A62D57FB439}">
      <dsp:nvSpPr>
        <dsp:cNvPr id="0" name=""/>
        <dsp:cNvSpPr/>
      </dsp:nvSpPr>
      <dsp:spPr>
        <a:xfrm rot="5400000">
          <a:off x="1752884" y="2408277"/>
          <a:ext cx="1714058" cy="14912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r>
            <a:rPr lang="vi-VN" sz="4800" kern="1200"/>
            <a:t>3</a:t>
          </a:r>
        </a:p>
      </dsp:txBody>
      <dsp:txXfrm rot="-5400000">
        <a:off x="2096681" y="2563970"/>
        <a:ext cx="1026464" cy="1179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7DFD2-9AD9-4C3F-A8C4-E9A8272CC089}">
      <dsp:nvSpPr>
        <dsp:cNvPr id="0" name=""/>
        <dsp:cNvSpPr/>
      </dsp:nvSpPr>
      <dsp:spPr>
        <a:xfrm rot="5400000">
          <a:off x="2962045" y="1508295"/>
          <a:ext cx="3782982" cy="3291194"/>
        </a:xfrm>
        <a:prstGeom prst="hexagon">
          <a:avLst>
            <a:gd name="adj" fmla="val 25000"/>
            <a:gd name="vf" fmla="val 115470"/>
          </a:avLst>
        </a:prstGeom>
        <a:solidFill>
          <a:srgbClr val="CF55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vi-VN" sz="3600" kern="1200"/>
            <a:t>Tổng kết</a:t>
          </a:r>
        </a:p>
      </dsp:txBody>
      <dsp:txXfrm rot="-5400000">
        <a:off x="3720817" y="1851916"/>
        <a:ext cx="2265438" cy="2603952"/>
      </dsp:txXfrm>
    </dsp:sp>
    <dsp:sp modelId="{B861CA62-AB66-4786-9B0F-80A3FE44099C}">
      <dsp:nvSpPr>
        <dsp:cNvPr id="0" name=""/>
        <dsp:cNvSpPr/>
      </dsp:nvSpPr>
      <dsp:spPr>
        <a:xfrm>
          <a:off x="6838115" y="2319270"/>
          <a:ext cx="3104796" cy="1669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Kết quả thu được</a:t>
          </a:r>
        </a:p>
        <a:p>
          <a:pPr marL="0" lvl="0" indent="0" algn="l" defTabSz="1244600">
            <a:lnSpc>
              <a:spcPct val="90000"/>
            </a:lnSpc>
            <a:spcBef>
              <a:spcPct val="0"/>
            </a:spcBef>
            <a:spcAft>
              <a:spcPct val="35000"/>
            </a:spcAft>
            <a:buNone/>
          </a:pPr>
          <a:r>
            <a:rPr lang="vi-VN" sz="2800" kern="1200"/>
            <a:t>Vấn đề tồn đọng</a:t>
          </a:r>
        </a:p>
      </dsp:txBody>
      <dsp:txXfrm>
        <a:off x="6838115" y="2319270"/>
        <a:ext cx="3104796" cy="1669245"/>
      </dsp:txXfrm>
    </dsp:sp>
    <dsp:sp modelId="{01972521-CD71-428B-B5D9-7A62D57FB439}">
      <dsp:nvSpPr>
        <dsp:cNvPr id="0" name=""/>
        <dsp:cNvSpPr/>
      </dsp:nvSpPr>
      <dsp:spPr>
        <a:xfrm rot="5400000">
          <a:off x="1923875" y="2407548"/>
          <a:ext cx="1715733" cy="14926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r>
            <a:rPr lang="vi-VN" sz="4800" kern="1200"/>
            <a:t>4</a:t>
          </a:r>
        </a:p>
      </dsp:txBody>
      <dsp:txXfrm rot="-5400000">
        <a:off x="2268008" y="2563394"/>
        <a:ext cx="1027466" cy="118099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652C7-E66E-4B53-9141-8768E51AD7B5}" type="datetimeFigureOut">
              <a:rPr lang="vi-VN" smtClean="0"/>
              <a:t>08/06/2021</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D01E5-AF68-4806-B00B-9F4DF9E66BFB}" type="slidenum">
              <a:rPr lang="vi-VN" smtClean="0"/>
              <a:t>‹#›</a:t>
            </a:fld>
            <a:endParaRPr lang="vi-VN"/>
          </a:p>
        </p:txBody>
      </p:sp>
    </p:spTree>
    <p:extLst>
      <p:ext uri="{BB962C8B-B14F-4D97-AF65-F5344CB8AC3E}">
        <p14:creationId xmlns:p14="http://schemas.microsoft.com/office/powerpoint/2010/main" val="280377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Trong mã nguồn ban đầu, các method đa phần đáp ứng clear method. Tuy nhiên, có một số chỗ chưa đáp ứng như sau:</a:t>
            </a:r>
          </a:p>
          <a:p>
            <a:pPr lvl="0" fontAlgn="base"/>
            <a:r>
              <a:rPr lang="en-US" sz="1200" kern="1200">
                <a:solidFill>
                  <a:schemeClr val="tx1"/>
                </a:solidFill>
                <a:effectLst/>
                <a:latin typeface="+mn-lt"/>
                <a:ea typeface="+mn-ea"/>
                <a:cs typeface="+mn-cs"/>
              </a:rPr>
              <a:t>Trong mã nguồn ban đầu, có method getExpirationDate() của class PaymentController còn chứa một biểu thức điều kiện phức tạp cần tạo thành một boolean function.</a:t>
            </a:r>
          </a:p>
        </p:txBody>
      </p:sp>
      <p:sp>
        <p:nvSpPr>
          <p:cNvPr id="4" name="Slide Number Placeholder 3"/>
          <p:cNvSpPr>
            <a:spLocks noGrp="1"/>
          </p:cNvSpPr>
          <p:nvPr>
            <p:ph type="sldNum" sz="quarter" idx="10"/>
          </p:nvPr>
        </p:nvSpPr>
        <p:spPr/>
        <p:txBody>
          <a:bodyPr/>
          <a:lstStyle/>
          <a:p>
            <a:fld id="{37F11467-6C2A-468F-8CCC-1460A4C07044}" type="slidenum">
              <a:rPr lang="en-US" smtClean="0"/>
              <a:t>30</a:t>
            </a:fld>
            <a:endParaRPr lang="en-US"/>
          </a:p>
        </p:txBody>
      </p:sp>
    </p:spTree>
    <p:extLst>
      <p:ext uri="{BB962C8B-B14F-4D97-AF65-F5344CB8AC3E}">
        <p14:creationId xmlns:p14="http://schemas.microsoft.com/office/powerpoint/2010/main" val="2699756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Khi khách muốn thanh toán, sẽ gọi đến method của class PaymentController. Trong method payOrder()  sẽ setCard là CreditCard và setPaymentController là InterbankSubsystemCreditCardController tương ứng với CreditCard </a:t>
            </a:r>
          </a:p>
          <a:p>
            <a:r>
              <a:rPr lang="en-US" sz="1200" kern="1200">
                <a:solidFill>
                  <a:schemeClr val="tx1"/>
                </a:solidFill>
                <a:effectLst/>
                <a:latin typeface="+mn-lt"/>
                <a:ea typeface="+mn-ea"/>
                <a:cs typeface="+mn-cs"/>
              </a:rPr>
              <a:t>hoặc setCard là DomesticCard và setPaymentController là InterbankSubsystemDomesticCardController tương ứng với DomesticCard</a:t>
            </a:r>
          </a:p>
        </p:txBody>
      </p:sp>
      <p:sp>
        <p:nvSpPr>
          <p:cNvPr id="4" name="Slide Number Placeholder 3"/>
          <p:cNvSpPr>
            <a:spLocks noGrp="1"/>
          </p:cNvSpPr>
          <p:nvPr>
            <p:ph type="sldNum" sz="quarter" idx="10"/>
          </p:nvPr>
        </p:nvSpPr>
        <p:spPr/>
        <p:txBody>
          <a:bodyPr/>
          <a:lstStyle/>
          <a:p>
            <a:fld id="{37F11467-6C2A-468F-8CCC-1460A4C07044}" type="slidenum">
              <a:rPr lang="en-US" smtClean="0"/>
              <a:t>39</a:t>
            </a:fld>
            <a:endParaRPr lang="en-US"/>
          </a:p>
        </p:txBody>
      </p:sp>
    </p:spTree>
    <p:extLst>
      <p:ext uri="{BB962C8B-B14F-4D97-AF65-F5344CB8AC3E}">
        <p14:creationId xmlns:p14="http://schemas.microsoft.com/office/powerpoint/2010/main" val="3101449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Vấn đề thứ 3 là:</a:t>
            </a:r>
          </a:p>
          <a:p>
            <a:r>
              <a:rPr lang="en-US" sz="1200" kern="1200">
                <a:solidFill>
                  <a:schemeClr val="tx1"/>
                </a:solidFill>
                <a:effectLst/>
                <a:latin typeface="+mn-lt"/>
                <a:ea typeface="+mn-ea"/>
                <a:cs typeface="+mn-cs"/>
              </a:rPr>
              <a:t>Trong mã nguồn hiện tại có các Large class như: AuthenticationController, PaymentController, PLaceOrderController</a:t>
            </a:r>
          </a:p>
          <a:p>
            <a:r>
              <a:rPr lang="en-US" sz="1200" kern="1200">
                <a:solidFill>
                  <a:schemeClr val="tx1"/>
                </a:solidFill>
                <a:effectLst/>
                <a:latin typeface="+mn-lt"/>
                <a:ea typeface="+mn-ea"/>
                <a:cs typeface="+mn-cs"/>
              </a:rPr>
              <a:t>Class Authentication vừa làm nhiệm vụ Authentication, vừa làm nhiệm vụ mã hóa md5, class PlaceOrderController vừa làm nhiệm vụ đặt hàng vừa có cả phương thức validate thông tin chuyển phát, class PaymentController, ngoài method liên quan đến payment thì còn có isValidMonthandYear, </a:t>
            </a:r>
          </a:p>
          <a:p>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40</a:t>
            </a:fld>
            <a:endParaRPr lang="en-US"/>
          </a:p>
        </p:txBody>
      </p:sp>
    </p:spTree>
    <p:extLst>
      <p:ext uri="{BB962C8B-B14F-4D97-AF65-F5344CB8AC3E}">
        <p14:creationId xmlns:p14="http://schemas.microsoft.com/office/powerpoint/2010/main" val="222340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Giải pháp: Chuyển các method không liên quan đến class đó sang 1 class khác</a:t>
            </a:r>
          </a:p>
          <a:p>
            <a:r>
              <a:rPr lang="en-US" sz="1200" kern="1200">
                <a:solidFill>
                  <a:schemeClr val="tx1"/>
                </a:solidFill>
                <a:effectLst/>
                <a:latin typeface="+mn-lt"/>
                <a:ea typeface="+mn-ea"/>
                <a:cs typeface="+mn-cs"/>
              </a:rPr>
              <a:t>Tạo 1 class Hash trong package utils để làm nhiệm vụ mà hóa md5 và 1 class validate trong package utils để làm nhiệm vụ validate</a:t>
            </a:r>
          </a:p>
        </p:txBody>
      </p:sp>
      <p:sp>
        <p:nvSpPr>
          <p:cNvPr id="4" name="Slide Number Placeholder 3"/>
          <p:cNvSpPr>
            <a:spLocks noGrp="1"/>
          </p:cNvSpPr>
          <p:nvPr>
            <p:ph type="sldNum" sz="quarter" idx="10"/>
          </p:nvPr>
        </p:nvSpPr>
        <p:spPr/>
        <p:txBody>
          <a:bodyPr/>
          <a:lstStyle/>
          <a:p>
            <a:fld id="{37F11467-6C2A-468F-8CCC-1460A4C07044}" type="slidenum">
              <a:rPr lang="en-US" smtClean="0"/>
              <a:t>41</a:t>
            </a:fld>
            <a:endParaRPr lang="en-US"/>
          </a:p>
        </p:txBody>
      </p:sp>
    </p:spTree>
    <p:extLst>
      <p:ext uri="{BB962C8B-B14F-4D97-AF65-F5344CB8AC3E}">
        <p14:creationId xmlns:p14="http://schemas.microsoft.com/office/powerpoint/2010/main" val="248014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a:solidFill>
                  <a:schemeClr val="tx1"/>
                </a:solidFill>
                <a:effectLst/>
                <a:latin typeface="+mn-lt"/>
                <a:ea typeface="+mn-ea"/>
                <a:cs typeface="+mn-cs"/>
              </a:rPr>
              <a:t>Vấn đề thứ 4 là:</a:t>
            </a:r>
          </a:p>
          <a:p>
            <a:r>
              <a:rPr lang="en-US" sz="1200" kern="1200">
                <a:solidFill>
                  <a:schemeClr val="tx1"/>
                </a:solidFill>
                <a:effectLst/>
                <a:latin typeface="+mn-lt"/>
                <a:ea typeface="+mn-ea"/>
                <a:cs typeface="+mn-cs"/>
              </a:rPr>
              <a:t>Vấn đề coupling giữa hai class CartItem và MediaHandler của gói views.screen.cart, và copling giữa hai class OrderItem và MediaInvoiceScreenHandler của gói views.screen.invoice</a:t>
            </a:r>
          </a:p>
          <a:p>
            <a:r>
              <a:rPr lang="en-US" sz="1200" kern="1200">
                <a:solidFill>
                  <a:schemeClr val="tx1"/>
                </a:solidFill>
                <a:effectLst/>
                <a:latin typeface="+mn-lt"/>
                <a:ea typeface="+mn-ea"/>
                <a:cs typeface="+mn-cs"/>
              </a:rPr>
              <a:t>Hai class CartItem và MediaHandler của gói views.screen.cart, hai class OrderItem và MediaInvoiceScreenHandler của gói views.screen.invoice coupling với nhau. Khi class CartItem thay đổi thì cũng phải thay đổi code hiển thị sản phẩm trong class MediaHandler.</a:t>
            </a:r>
          </a:p>
          <a:p>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42</a:t>
            </a:fld>
            <a:endParaRPr lang="en-US"/>
          </a:p>
        </p:txBody>
      </p:sp>
    </p:spTree>
    <p:extLst>
      <p:ext uri="{BB962C8B-B14F-4D97-AF65-F5344CB8AC3E}">
        <p14:creationId xmlns:p14="http://schemas.microsoft.com/office/powerpoint/2010/main" val="185871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Giải pháp: Tạo interface mới là CartItemInterface và cho class CartItem implement. Khi đó, class MediaHandler sẽ làm việc với CartItemInterface và không phụ thuộc trực tiếp vào class CartItem nữa.</a:t>
            </a:r>
          </a:p>
          <a:p>
            <a:r>
              <a:rPr lang="en-US" sz="1200" kern="1200">
                <a:solidFill>
                  <a:schemeClr val="tx1"/>
                </a:solidFill>
                <a:effectLst/>
                <a:latin typeface="+mn-lt"/>
                <a:ea typeface="+mn-ea"/>
                <a:cs typeface="+mn-cs"/>
              </a:rPr>
              <a:t>Tương tự với class OrderItem và MediaInvoiceScreenHandler.</a:t>
            </a:r>
          </a:p>
        </p:txBody>
      </p:sp>
      <p:sp>
        <p:nvSpPr>
          <p:cNvPr id="4" name="Slide Number Placeholder 3"/>
          <p:cNvSpPr>
            <a:spLocks noGrp="1"/>
          </p:cNvSpPr>
          <p:nvPr>
            <p:ph type="sldNum" sz="quarter" idx="10"/>
          </p:nvPr>
        </p:nvSpPr>
        <p:spPr/>
        <p:txBody>
          <a:bodyPr/>
          <a:lstStyle/>
          <a:p>
            <a:fld id="{37F11467-6C2A-468F-8CCC-1460A4C07044}" type="slidenum">
              <a:rPr lang="en-US" smtClean="0"/>
              <a:t>43</a:t>
            </a:fld>
            <a:endParaRPr lang="en-US"/>
          </a:p>
        </p:txBody>
      </p:sp>
    </p:spTree>
    <p:extLst>
      <p:ext uri="{BB962C8B-B14F-4D97-AF65-F5344CB8AC3E}">
        <p14:creationId xmlns:p14="http://schemas.microsoft.com/office/powerpoint/2010/main" val="3065046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a:solidFill>
                  <a:schemeClr val="tx1"/>
                </a:solidFill>
                <a:effectLst/>
                <a:latin typeface="+mn-lt"/>
                <a:ea typeface="+mn-ea"/>
                <a:cs typeface="+mn-cs"/>
              </a:rPr>
              <a:t>Thuộc tính của các class entity như: Book, CD, DVD chưa có access modifier</a:t>
            </a:r>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31</a:t>
            </a:fld>
            <a:endParaRPr lang="en-US"/>
          </a:p>
        </p:txBody>
      </p:sp>
    </p:spTree>
    <p:extLst>
      <p:ext uri="{BB962C8B-B14F-4D97-AF65-F5344CB8AC3E}">
        <p14:creationId xmlns:p14="http://schemas.microsoft.com/office/powerpoint/2010/main" val="2859373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a:solidFill>
                  <a:schemeClr val="tx1"/>
                </a:solidFill>
                <a:effectLst/>
                <a:latin typeface="+mn-lt"/>
                <a:ea typeface="+mn-ea"/>
                <a:cs typeface="+mn-cs"/>
              </a:rPr>
              <a:t>Trong method initializeSpinner của class CartMediaHandler của package view.screen.cart chưa đáp ứng clean method. </a:t>
            </a:r>
            <a:r>
              <a:rPr lang="vi-VN" sz="1200" kern="1200">
                <a:solidFill>
                  <a:schemeClr val="tx1"/>
                </a:solidFill>
                <a:effectLst/>
                <a:latin typeface="+mn-lt"/>
                <a:ea typeface="+mn-ea"/>
                <a:cs typeface="+mn-cs"/>
              </a:rPr>
              <a:t>Phương thức này có 2 nhiệm vụ: </a:t>
            </a:r>
            <a:endParaRPr lang="en-US" sz="1200" kern="1200">
              <a:solidFill>
                <a:schemeClr val="tx1"/>
              </a:solidFill>
              <a:effectLst/>
              <a:latin typeface="+mn-lt"/>
              <a:ea typeface="+mn-ea"/>
              <a:cs typeface="+mn-cs"/>
            </a:endParaRPr>
          </a:p>
          <a:p>
            <a:pPr lvl="1" fontAlgn="base"/>
            <a:r>
              <a:rPr lang="vi-VN" sz="1200" kern="1200">
                <a:solidFill>
                  <a:schemeClr val="tx1"/>
                </a:solidFill>
                <a:effectLst/>
                <a:latin typeface="+mn-lt"/>
                <a:ea typeface="+mn-ea"/>
                <a:cs typeface="+mn-cs"/>
              </a:rPr>
              <a:t>Tạo ra Spinner</a:t>
            </a:r>
            <a:endParaRPr lang="en-US" sz="1200" kern="1200">
              <a:solidFill>
                <a:schemeClr val="tx1"/>
              </a:solidFill>
              <a:effectLst/>
              <a:latin typeface="+mn-lt"/>
              <a:ea typeface="+mn-ea"/>
              <a:cs typeface="+mn-cs"/>
            </a:endParaRPr>
          </a:p>
          <a:p>
            <a:pPr lvl="1" fontAlgn="base"/>
            <a:r>
              <a:rPr lang="vi-VN" sz="1200" kern="1200">
                <a:solidFill>
                  <a:schemeClr val="tx1"/>
                </a:solidFill>
                <a:effectLst/>
                <a:latin typeface="+mn-lt"/>
                <a:ea typeface="+mn-ea"/>
                <a:cs typeface="+mn-cs"/>
              </a:rPr>
              <a:t>Xử lý sự kiện khi click vào spinner. </a:t>
            </a:r>
            <a:endParaRPr lang="en-US" sz="1200" kern="1200">
              <a:solidFill>
                <a:schemeClr val="tx1"/>
              </a:solidFill>
              <a:effectLst/>
              <a:latin typeface="+mn-lt"/>
              <a:ea typeface="+mn-ea"/>
              <a:cs typeface="+mn-cs"/>
            </a:endParaRPr>
          </a:p>
          <a:p>
            <a:pPr fontAlgn="base"/>
            <a:r>
              <a:rPr lang="vi-VN" sz="1200" kern="1200">
                <a:solidFill>
                  <a:schemeClr val="tx1"/>
                </a:solidFill>
                <a:effectLst/>
                <a:latin typeface="+mn-lt"/>
                <a:ea typeface="+mn-ea"/>
                <a:cs typeface="+mn-cs"/>
              </a:rPr>
              <a:t>Việc này làm giảm tính dễ đọc của code vì đây là hai nhiệm vụ riêng biệt.</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32</a:t>
            </a:fld>
            <a:endParaRPr lang="en-US"/>
          </a:p>
        </p:txBody>
      </p:sp>
    </p:spTree>
    <p:extLst>
      <p:ext uri="{BB962C8B-B14F-4D97-AF65-F5344CB8AC3E}">
        <p14:creationId xmlns:p14="http://schemas.microsoft.com/office/powerpoint/2010/main" val="401542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a:solidFill>
                  <a:schemeClr val="tx1"/>
                </a:solidFill>
                <a:effectLst/>
                <a:latin typeface="+mn-lt"/>
                <a:ea typeface="+mn-ea"/>
                <a:cs typeface="+mn-cs"/>
              </a:rPr>
              <a:t>Về phần clean class thì:</a:t>
            </a:r>
          </a:p>
          <a:p>
            <a:pPr lvl="0" fontAlgn="base"/>
            <a:r>
              <a:rPr lang="en-US" sz="1200" kern="1200">
                <a:solidFill>
                  <a:schemeClr val="tx1"/>
                </a:solidFill>
                <a:effectLst/>
                <a:latin typeface="+mn-lt"/>
                <a:ea typeface="+mn-ea"/>
                <a:cs typeface="+mn-cs"/>
              </a:rPr>
              <a:t>Trong mã nguồn ban đầu có một số Large class và các thành phần bên trong các class đó chưa thực hiện cùng một nhiệm vụ như: AuthenticationController, PaymentController, PLaceOrderController</a:t>
            </a:r>
          </a:p>
          <a:p>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33</a:t>
            </a:fld>
            <a:endParaRPr lang="en-US"/>
          </a:p>
        </p:txBody>
      </p:sp>
    </p:spTree>
    <p:extLst>
      <p:ext uri="{BB962C8B-B14F-4D97-AF65-F5344CB8AC3E}">
        <p14:creationId xmlns:p14="http://schemas.microsoft.com/office/powerpoint/2010/main" val="4125423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a:solidFill>
                  <a:schemeClr val="tx1"/>
                </a:solidFill>
                <a:effectLst/>
                <a:latin typeface="+mn-lt"/>
                <a:ea typeface="+mn-ea"/>
                <a:cs typeface="+mn-cs"/>
              </a:rPr>
              <a:t>Vấn đề coupling giữa hai class CartItem và MediaHandler của gói views.screen.cart. Khi class CartItem thay đổi thì cũng phải thay đổi code hiển thị sản phẩm trong class MediaHandler </a:t>
            </a:r>
          </a:p>
          <a:p>
            <a:r>
              <a:rPr lang="en-US" sz="1200" kern="1200">
                <a:solidFill>
                  <a:schemeClr val="tx1"/>
                </a:solidFill>
                <a:effectLst/>
                <a:latin typeface="+mn-lt"/>
                <a:ea typeface="+mn-ea"/>
                <a:cs typeface="+mn-cs"/>
              </a:rPr>
              <a:t>Tương tự vấn đề coupling giữa hai class OrderItem và MediaInvoiceScreenHandler của gói views.screen.invoice. Khi class OrderItem thay đổi thì cũng phải thay đổi code hiển thị sản phẩm trong class MediaInvoiceScreenHandler</a:t>
            </a:r>
          </a:p>
          <a:p>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34</a:t>
            </a:fld>
            <a:endParaRPr lang="en-US"/>
          </a:p>
        </p:txBody>
      </p:sp>
    </p:spTree>
    <p:extLst>
      <p:ext uri="{BB962C8B-B14F-4D97-AF65-F5344CB8AC3E}">
        <p14:creationId xmlns:p14="http://schemas.microsoft.com/office/powerpoint/2010/main" val="403320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Trong method loadContent() của class default.App, </a:t>
            </a:r>
            <a:r>
              <a:rPr lang="vi-VN" sz="1200" kern="1200">
                <a:solidFill>
                  <a:schemeClr val="tx1"/>
                </a:solidFill>
                <a:effectLst/>
                <a:latin typeface="+mn-lt"/>
                <a:ea typeface="+mn-ea"/>
                <a:cs typeface="+mn-cs"/>
              </a:rPr>
              <a:t>HomeScreenHandler đưa ra các phương thức public setImage(), trong khi hoàn toàn có thể được gọi từ bên trong lớp đó, không có tác dụng gì khi gọi từ bên ngoài</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35</a:t>
            </a:fld>
            <a:endParaRPr lang="en-US"/>
          </a:p>
        </p:txBody>
      </p:sp>
    </p:spTree>
    <p:extLst>
      <p:ext uri="{BB962C8B-B14F-4D97-AF65-F5344CB8AC3E}">
        <p14:creationId xmlns:p14="http://schemas.microsoft.com/office/powerpoint/2010/main" val="3511577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Về phần 3, Đề xuất cải tiến thì nhóm em có nhận thấy một số vấn đề như sau:</a:t>
            </a:r>
          </a:p>
          <a:p>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36</a:t>
            </a:fld>
            <a:endParaRPr lang="en-US"/>
          </a:p>
        </p:txBody>
      </p:sp>
    </p:spTree>
    <p:extLst>
      <p:ext uri="{BB962C8B-B14F-4D97-AF65-F5344CB8AC3E}">
        <p14:creationId xmlns:p14="http://schemas.microsoft.com/office/powerpoint/2010/main" val="152093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Vấn đề thứ nhất là : </a:t>
            </a:r>
          </a:p>
          <a:p>
            <a:r>
              <a:rPr lang="en-US" sz="1200" kern="1200">
                <a:solidFill>
                  <a:schemeClr val="tx1"/>
                </a:solidFill>
                <a:effectLst/>
                <a:latin typeface="+mn-lt"/>
                <a:ea typeface="+mn-ea"/>
                <a:cs typeface="+mn-cs"/>
              </a:rPr>
              <a:t>Vấn đề nhiều class tham chiếu đến các thuộc tính static của class SessionInformation.</a:t>
            </a:r>
          </a:p>
          <a:p>
            <a:pPr fontAlgn="base"/>
            <a:r>
              <a:rPr lang="en-US" sz="1200" kern="1200">
                <a:solidFill>
                  <a:schemeClr val="tx1"/>
                </a:solidFill>
                <a:effectLst/>
                <a:latin typeface="+mn-lt"/>
                <a:ea typeface="+mn-ea"/>
                <a:cs typeface="+mn-cs"/>
              </a:rPr>
              <a:t>Class SessionInformation sử dụng các thuộc tính static như: mainUser, cartInstance, expiredTime.</a:t>
            </a:r>
          </a:p>
          <a:p>
            <a:pPr lvl="0" fontAlgn="base"/>
            <a:r>
              <a:rPr lang="en-US" sz="1200" kern="1200">
                <a:solidFill>
                  <a:schemeClr val="tx1"/>
                </a:solidFill>
                <a:effectLst/>
                <a:latin typeface="+mn-lt"/>
                <a:ea typeface="+mn-ea"/>
                <a:cs typeface="+mn-cs"/>
              </a:rPr>
              <a:t>Giải pháp: Sử dụng mẫu thiết kế Singleton</a:t>
            </a:r>
          </a:p>
          <a:p>
            <a:pPr fontAlgn="base"/>
            <a:r>
              <a:rPr lang="en-US" sz="1200" kern="1200">
                <a:solidFill>
                  <a:schemeClr val="tx1"/>
                </a:solidFill>
                <a:effectLst/>
                <a:latin typeface="+mn-lt"/>
                <a:ea typeface="+mn-ea"/>
                <a:cs typeface="+mn-cs"/>
              </a:rPr>
              <a:t>Phương thức khởi tạo của class SessionInformation sẽ được để private</a:t>
            </a:r>
          </a:p>
          <a:p>
            <a:pPr fontAlgn="base"/>
            <a:r>
              <a:rPr lang="en-US" sz="1200" kern="1200">
                <a:solidFill>
                  <a:schemeClr val="tx1"/>
                </a:solidFill>
                <a:effectLst/>
                <a:latin typeface="+mn-lt"/>
                <a:ea typeface="+mn-ea"/>
                <a:cs typeface="+mn-cs"/>
              </a:rPr>
              <a:t>Class SessionInformation sẽ chỉ có duy nhất 1 instance được tạo ra và sẽ có hàm getInstance() để trả về instance</a:t>
            </a:r>
          </a:p>
          <a:p>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37</a:t>
            </a:fld>
            <a:endParaRPr lang="en-US"/>
          </a:p>
        </p:txBody>
      </p:sp>
    </p:spTree>
    <p:extLst>
      <p:ext uri="{BB962C8B-B14F-4D97-AF65-F5344CB8AC3E}">
        <p14:creationId xmlns:p14="http://schemas.microsoft.com/office/powerpoint/2010/main" val="2819973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Thêm phương thức thanh toán mới: Thẻ nội địa (Domestic Card)</a:t>
            </a:r>
          </a:p>
          <a:p>
            <a:r>
              <a:rPr lang="en-US" sz="1200" kern="1200">
                <a:solidFill>
                  <a:schemeClr val="tx1"/>
                </a:solidFill>
                <a:effectLst/>
                <a:latin typeface="+mn-lt"/>
                <a:ea typeface="+mn-ea"/>
                <a:cs typeface="+mn-cs"/>
              </a:rPr>
              <a:t>Giải pháp: Sử dụng mẫu thiết kế Strategy</a:t>
            </a:r>
          </a:p>
          <a:p>
            <a:r>
              <a:rPr lang="en-US" sz="1200" kern="1200">
                <a:solidFill>
                  <a:schemeClr val="tx1"/>
                </a:solidFill>
                <a:effectLst/>
                <a:latin typeface="+mn-lt"/>
                <a:ea typeface="+mn-ea"/>
                <a:cs typeface="+mn-cs"/>
              </a:rPr>
              <a:t>Class PaymentController có thuộc tính Strategy là: private Card card;</a:t>
            </a:r>
          </a:p>
          <a:p>
            <a:r>
              <a:rPr lang="en-US" sz="1200" kern="1200">
                <a:solidFill>
                  <a:schemeClr val="tx1"/>
                </a:solidFill>
                <a:effectLst/>
                <a:latin typeface="+mn-lt"/>
                <a:ea typeface="+mn-ea"/>
                <a:cs typeface="+mn-cs"/>
              </a:rPr>
              <a:t>Trong class InterbankSubsystem có thuộc tính Strategy là: </a:t>
            </a:r>
          </a:p>
          <a:p>
            <a:r>
              <a:rPr lang="en-US" sz="1200" kern="1200">
                <a:solidFill>
                  <a:schemeClr val="tx1"/>
                </a:solidFill>
                <a:effectLst/>
                <a:latin typeface="+mn-lt"/>
                <a:ea typeface="+mn-ea"/>
                <a:cs typeface="+mn-cs"/>
              </a:rPr>
              <a:t>private InterbankSubsystemControllerInterface ctrl;</a:t>
            </a:r>
          </a:p>
          <a:p>
            <a:endParaRPr lang="en-US"/>
          </a:p>
        </p:txBody>
      </p:sp>
      <p:sp>
        <p:nvSpPr>
          <p:cNvPr id="4" name="Slide Number Placeholder 3"/>
          <p:cNvSpPr>
            <a:spLocks noGrp="1"/>
          </p:cNvSpPr>
          <p:nvPr>
            <p:ph type="sldNum" sz="quarter" idx="10"/>
          </p:nvPr>
        </p:nvSpPr>
        <p:spPr/>
        <p:txBody>
          <a:bodyPr/>
          <a:lstStyle/>
          <a:p>
            <a:fld id="{37F11467-6C2A-468F-8CCC-1460A4C07044}" type="slidenum">
              <a:rPr lang="en-US" smtClean="0"/>
              <a:t>38</a:t>
            </a:fld>
            <a:endParaRPr lang="en-US"/>
          </a:p>
        </p:txBody>
      </p:sp>
    </p:spTree>
    <p:extLst>
      <p:ext uri="{BB962C8B-B14F-4D97-AF65-F5344CB8AC3E}">
        <p14:creationId xmlns:p14="http://schemas.microsoft.com/office/powerpoint/2010/main" val="1303989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EC2761-52B0-42C5-B01B-DF8F69615AE5}"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EC2761-52B0-42C5-B01B-DF8F69615AE5}"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EC2761-52B0-42C5-B01B-DF8F69615AE5}" type="datetimeFigureOut">
              <a:rPr lang="en-US" smtClean="0"/>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0EC2761-52B0-42C5-B01B-DF8F69615AE5}"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EC2761-52B0-42C5-B01B-DF8F69615AE5}" type="datetimeFigureOut">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88950" y="1346200"/>
            <a:ext cx="8026400"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EC2761-52B0-42C5-B01B-DF8F69615AE5}" type="datetimeFigureOut">
              <a:rPr lang="en-US" smtClean="0"/>
              <a:t>6/8/2021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audio" Target="../media/media8.m4a"/><Relationship Id="rId7" Type="http://schemas.openxmlformats.org/officeDocument/2006/relationships/diagramQuickStyle" Target="../diagrams/quickStyle5.xml"/><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3.png"/><Relationship Id="rId4" Type="http://schemas.openxmlformats.org/officeDocument/2006/relationships/slideLayout" Target="../slideLayouts/slideLayout2.xml"/><Relationship Id="rId9" Type="http://schemas.microsoft.com/office/2007/relationships/diagramDrawing" Target="../diagrams/drawing5.xml"/></Relationships>
</file>

<file path=ppt/slides/_rels/slide53.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F40129-179E-4097-98C8-BBEB42536E47}"/>
              </a:ext>
            </a:extLst>
          </p:cNvPr>
          <p:cNvSpPr txBox="1"/>
          <p:nvPr/>
        </p:nvSpPr>
        <p:spPr>
          <a:xfrm>
            <a:off x="772731" y="1830709"/>
            <a:ext cx="7598538" cy="563809"/>
          </a:xfrm>
          <a:prstGeom prst="rect">
            <a:avLst/>
          </a:prstGeom>
          <a:noFill/>
        </p:spPr>
        <p:txBody>
          <a:bodyPr wrap="square">
            <a:spAutoFit/>
          </a:bodyPr>
          <a:lstStyle/>
          <a:p>
            <a:pPr algn="ctr">
              <a:lnSpc>
                <a:spcPct val="120000"/>
              </a:lnSpc>
              <a:spcBef>
                <a:spcPts val="600"/>
              </a:spcBef>
            </a:pPr>
            <a:r>
              <a:rPr lang="vi-VN" sz="2800" b="1">
                <a:effectLst/>
                <a:latin typeface="Arial" panose="020B0604020202020204" pitchFamily="34" charset="0"/>
                <a:ea typeface="Times New Roman" panose="02020603050405020304" pitchFamily="18" charset="0"/>
              </a:rPr>
              <a:t>BÁO CÁO MẪU THIẾT KẾ PHẦN MỀM</a:t>
            </a:r>
            <a:endParaRPr lang="vi-VN" sz="1400" b="1">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3CDF96D7-955B-4C10-96EE-249E22A2D70F}"/>
              </a:ext>
            </a:extLst>
          </p:cNvPr>
          <p:cNvSpPr txBox="1"/>
          <p:nvPr/>
        </p:nvSpPr>
        <p:spPr>
          <a:xfrm>
            <a:off x="5112910" y="4463483"/>
            <a:ext cx="3767122" cy="646331"/>
          </a:xfrm>
          <a:prstGeom prst="rect">
            <a:avLst/>
          </a:prstGeom>
          <a:noFill/>
        </p:spPr>
        <p:txBody>
          <a:bodyPr wrap="none" rtlCol="0">
            <a:spAutoFit/>
          </a:bodyPr>
          <a:lstStyle/>
          <a:p>
            <a:pPr defTabSz="863600"/>
            <a:r>
              <a:rPr lang="vi-VN">
                <a:solidFill>
                  <a:schemeClr val="bg1"/>
                </a:solidFill>
              </a:rPr>
              <a:t>GVHD: 	TS. Nguyễn Thị Thu Trang</a:t>
            </a:r>
          </a:p>
          <a:p>
            <a:pPr defTabSz="863600"/>
            <a:r>
              <a:rPr lang="vi-VN">
                <a:solidFill>
                  <a:schemeClr val="bg1"/>
                </a:solidFill>
              </a:rPr>
              <a:t>	TS. Bùi Thị Mai Anh </a:t>
            </a:r>
          </a:p>
        </p:txBody>
      </p:sp>
      <p:sp>
        <p:nvSpPr>
          <p:cNvPr id="7" name="TextBox 6">
            <a:extLst>
              <a:ext uri="{FF2B5EF4-FFF2-40B4-BE49-F238E27FC236}">
                <a16:creationId xmlns:a16="http://schemas.microsoft.com/office/drawing/2014/main" id="{B221F9FC-D409-4FDF-840D-0A3350E7E021}"/>
              </a:ext>
            </a:extLst>
          </p:cNvPr>
          <p:cNvSpPr txBox="1"/>
          <p:nvPr/>
        </p:nvSpPr>
        <p:spPr>
          <a:xfrm>
            <a:off x="3747606" y="2622451"/>
            <a:ext cx="1648785" cy="400110"/>
          </a:xfrm>
          <a:prstGeom prst="rect">
            <a:avLst/>
          </a:prstGeom>
          <a:noFill/>
        </p:spPr>
        <p:txBody>
          <a:bodyPr wrap="none" rtlCol="0">
            <a:spAutoFit/>
          </a:bodyPr>
          <a:lstStyle/>
          <a:p>
            <a:pPr algn="ctr" defTabSz="747713"/>
            <a:r>
              <a:rPr lang="vi-VN" sz="2000" b="1"/>
              <a:t>DP.20202.02</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2.1 Nhận xét chung</a:t>
            </a:r>
            <a:endParaRPr lang="vi-VN" sz="2400">
              <a:solidFill>
                <a:schemeClr val="bg1"/>
              </a:solidFill>
            </a:endParaRPr>
          </a:p>
        </p:txBody>
      </p:sp>
      <p:sp>
        <p:nvSpPr>
          <p:cNvPr id="3" name="TextBox 2">
            <a:extLst>
              <a:ext uri="{FF2B5EF4-FFF2-40B4-BE49-F238E27FC236}">
                <a16:creationId xmlns:a16="http://schemas.microsoft.com/office/drawing/2014/main" id="{282CD6E9-8961-4CF1-B13A-8BBAEEAC5787}"/>
              </a:ext>
            </a:extLst>
          </p:cNvPr>
          <p:cNvSpPr txBox="1"/>
          <p:nvPr/>
        </p:nvSpPr>
        <p:spPr>
          <a:xfrm>
            <a:off x="482957" y="1352283"/>
            <a:ext cx="6085268" cy="400110"/>
          </a:xfrm>
          <a:prstGeom prst="rect">
            <a:avLst/>
          </a:prstGeom>
          <a:noFill/>
        </p:spPr>
        <p:txBody>
          <a:bodyPr wrap="square" rtlCol="0">
            <a:spAutoFit/>
          </a:bodyPr>
          <a:lstStyle/>
          <a:p>
            <a:r>
              <a:rPr lang="vi-VN" sz="2000"/>
              <a:t>Nhận xét chung:</a:t>
            </a:r>
          </a:p>
        </p:txBody>
      </p:sp>
      <p:sp>
        <p:nvSpPr>
          <p:cNvPr id="5" name="TextBox 4">
            <a:extLst>
              <a:ext uri="{FF2B5EF4-FFF2-40B4-BE49-F238E27FC236}">
                <a16:creationId xmlns:a16="http://schemas.microsoft.com/office/drawing/2014/main" id="{183CC977-D741-4B68-A41C-2BF096EE7164}"/>
              </a:ext>
            </a:extLst>
          </p:cNvPr>
          <p:cNvSpPr txBox="1"/>
          <p:nvPr/>
        </p:nvSpPr>
        <p:spPr>
          <a:xfrm>
            <a:off x="482957" y="1859355"/>
            <a:ext cx="7604975" cy="3539687"/>
          </a:xfrm>
          <a:prstGeom prst="rect">
            <a:avLst/>
          </a:prstGeom>
          <a:noFill/>
        </p:spPr>
        <p:txBody>
          <a:bodyPr wrap="square">
            <a:spAutoFit/>
          </a:bodyPr>
          <a:lstStyle/>
          <a:p>
            <a:pPr marL="285750" indent="-285750" algn="just">
              <a:lnSpc>
                <a:spcPct val="120000"/>
              </a:lnSpc>
              <a:spcBef>
                <a:spcPts val="600"/>
              </a:spcBef>
              <a:buFont typeface="Arial" panose="020B0604020202020204" pitchFamily="34" charset="0"/>
              <a:buChar char="•"/>
            </a:pPr>
            <a:r>
              <a:rPr lang="vi-VN" sz="1800">
                <a:effectLst/>
                <a:ea typeface="Times New Roman" panose="02020603050405020304" pitchFamily="18" charset="0"/>
              </a:rPr>
              <a:t>Chất lượng mã nguồn hiện tại ở mức khá, vẫn còn xuất hiện một số nơi có mức độ coupling cao và cohesion thấp. </a:t>
            </a:r>
          </a:p>
          <a:p>
            <a:pPr marL="285750" indent="-285750" algn="just">
              <a:lnSpc>
                <a:spcPct val="120000"/>
              </a:lnSpc>
              <a:spcBef>
                <a:spcPts val="600"/>
              </a:spcBef>
              <a:buFont typeface="Arial" panose="020B0604020202020204" pitchFamily="34" charset="0"/>
              <a:buChar char="•"/>
            </a:pPr>
            <a:r>
              <a:rPr lang="vi-VN" sz="1800">
                <a:effectLst/>
                <a:ea typeface="Times New Roman" panose="02020603050405020304" pitchFamily="18" charset="0"/>
              </a:rPr>
              <a:t>Một số nơi còn vi phạm nguyên lý SOLID cần phải tái cấu trúc lại cho phù hợp.</a:t>
            </a:r>
          </a:p>
          <a:p>
            <a:pPr marL="285750" indent="-285750" algn="just">
              <a:lnSpc>
                <a:spcPct val="120000"/>
              </a:lnSpc>
              <a:spcBef>
                <a:spcPts val="600"/>
              </a:spcBef>
              <a:buFont typeface="Arial" panose="020B0604020202020204" pitchFamily="34" charset="0"/>
              <a:buChar char="•"/>
            </a:pPr>
            <a:r>
              <a:rPr lang="vi-VN" sz="1800">
                <a:effectLst/>
                <a:ea typeface="Times New Roman" panose="02020603050405020304" pitchFamily="18" charset="0"/>
              </a:rPr>
              <a:t>Với các thay đổi trong tương lai: Một số yêu cầu (thay đổi cách tính chi phí vận chuyển, theo dõi đơn hàng) không cần thay đổi cấu trúc mã nguồn mà chỉ cần sử dụng một số cách và design pattern để thêm các tính năng phù hợp. Còn lại, hầu hết các yêu cầu mới đều cần phải thay đổi lại cấu trúc code base để có thể thêm tính năng phù hợp với yêu cầu mới. </a:t>
            </a:r>
          </a:p>
        </p:txBody>
      </p:sp>
    </p:spTree>
    <p:extLst>
      <p:ext uri="{BB962C8B-B14F-4D97-AF65-F5344CB8AC3E}">
        <p14:creationId xmlns:p14="http://schemas.microsoft.com/office/powerpoint/2010/main" val="1324544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2.2 Coupling</a:t>
            </a:r>
            <a:endParaRPr lang="vi-VN" sz="2400">
              <a:solidFill>
                <a:schemeClr val="bg1"/>
              </a:solidFill>
            </a:endParaRPr>
          </a:p>
        </p:txBody>
      </p:sp>
      <p:sp>
        <p:nvSpPr>
          <p:cNvPr id="3" name="TextBox 2">
            <a:extLst>
              <a:ext uri="{FF2B5EF4-FFF2-40B4-BE49-F238E27FC236}">
                <a16:creationId xmlns:a16="http://schemas.microsoft.com/office/drawing/2014/main" id="{282CD6E9-8961-4CF1-B13A-8BBAEEAC5787}"/>
              </a:ext>
            </a:extLst>
          </p:cNvPr>
          <p:cNvSpPr txBox="1"/>
          <p:nvPr/>
        </p:nvSpPr>
        <p:spPr>
          <a:xfrm>
            <a:off x="328410" y="1610064"/>
            <a:ext cx="4347665" cy="400110"/>
          </a:xfrm>
          <a:prstGeom prst="rect">
            <a:avLst/>
          </a:prstGeom>
          <a:noFill/>
        </p:spPr>
        <p:txBody>
          <a:bodyPr wrap="none" rtlCol="0">
            <a:spAutoFit/>
          </a:bodyPr>
          <a:lstStyle/>
          <a:p>
            <a:r>
              <a:rPr lang="vi-VN" sz="2000"/>
              <a:t>Đánh giá chung về mức độ Coupling</a:t>
            </a:r>
          </a:p>
        </p:txBody>
      </p:sp>
      <p:sp>
        <p:nvSpPr>
          <p:cNvPr id="4" name="TextBox 3">
            <a:extLst>
              <a:ext uri="{FF2B5EF4-FFF2-40B4-BE49-F238E27FC236}">
                <a16:creationId xmlns:a16="http://schemas.microsoft.com/office/drawing/2014/main" id="{86183DD5-81D4-487F-8036-D1E943D518EB}"/>
              </a:ext>
            </a:extLst>
          </p:cNvPr>
          <p:cNvSpPr txBox="1"/>
          <p:nvPr/>
        </p:nvSpPr>
        <p:spPr>
          <a:xfrm>
            <a:off x="328410" y="2010174"/>
            <a:ext cx="7777622" cy="1015663"/>
          </a:xfrm>
          <a:prstGeom prst="rect">
            <a:avLst/>
          </a:prstGeom>
          <a:noFill/>
        </p:spPr>
        <p:txBody>
          <a:bodyPr wrap="square" rtlCol="0">
            <a:spAutoFit/>
          </a:bodyPr>
          <a:lstStyle/>
          <a:p>
            <a:pPr marL="342900" indent="-342900">
              <a:buFontTx/>
              <a:buChar char="-"/>
            </a:pPr>
            <a:r>
              <a:rPr lang="en-US" sz="2000">
                <a:latin typeface="Arial" panose="020B0604020202020204" pitchFamily="34" charset="0"/>
                <a:cs typeface="Arial" panose="020B0604020202020204" pitchFamily="34" charset="0"/>
              </a:rPr>
              <a:t>Sự phụ thuộc lẫn nhau giữa các thành phần trong CodeBase là không quá lớn</a:t>
            </a:r>
          </a:p>
          <a:p>
            <a:pPr marL="342900" indent="-342900">
              <a:buFontTx/>
              <a:buChar char="-"/>
            </a:pPr>
            <a:r>
              <a:rPr lang="en-US" sz="2000">
                <a:latin typeface="Arial" panose="020B0604020202020204" pitchFamily="34" charset="0"/>
                <a:cs typeface="Arial" panose="020B0604020202020204" pitchFamily="34" charset="0"/>
              </a:rPr>
              <a:t>Đa số chỉ ở mức từ common đến stamp coupling</a:t>
            </a:r>
            <a:endParaRPr lang="vi-VN"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2707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2.2.1 C</a:t>
            </a:r>
            <a:r>
              <a:rPr lang="en-US" sz="2400" b="0" i="0" u="none" strike="noStrike">
                <a:solidFill>
                  <a:schemeClr val="bg1"/>
                </a:solidFill>
                <a:effectLst/>
                <a:latin typeface="Arial" panose="020B0604020202020204" pitchFamily="34" charset="0"/>
              </a:rPr>
              <a:t>ommon</a:t>
            </a:r>
            <a:r>
              <a:rPr lang="vi-VN" sz="2400" b="0" i="0" u="none" strike="noStrike">
                <a:solidFill>
                  <a:schemeClr val="bg1"/>
                </a:solidFill>
                <a:effectLst/>
                <a:latin typeface="Arial" panose="020B0604020202020204" pitchFamily="34" charset="0"/>
              </a:rPr>
              <a:t> Coupling</a:t>
            </a:r>
            <a:endParaRPr lang="vi-VN" sz="2400">
              <a:solidFill>
                <a:schemeClr val="bg1"/>
              </a:solidFill>
            </a:endParaRPr>
          </a:p>
        </p:txBody>
      </p:sp>
      <p:sp>
        <p:nvSpPr>
          <p:cNvPr id="3" name="TextBox 2">
            <a:extLst>
              <a:ext uri="{FF2B5EF4-FFF2-40B4-BE49-F238E27FC236}">
                <a16:creationId xmlns:a16="http://schemas.microsoft.com/office/drawing/2014/main" id="{282CD6E9-8961-4CF1-B13A-8BBAEEAC5787}"/>
              </a:ext>
            </a:extLst>
          </p:cNvPr>
          <p:cNvSpPr txBox="1"/>
          <p:nvPr/>
        </p:nvSpPr>
        <p:spPr>
          <a:xfrm>
            <a:off x="1038691" y="1334293"/>
            <a:ext cx="7884846" cy="830997"/>
          </a:xfrm>
          <a:prstGeom prst="rect">
            <a:avLst/>
          </a:prstGeom>
          <a:noFill/>
        </p:spPr>
        <p:txBody>
          <a:bodyPr wrap="square" rtlCol="0">
            <a:spAutoFit/>
          </a:bodyPr>
          <a:lstStyle/>
          <a:p>
            <a:r>
              <a:rPr lang="en-US" sz="1600">
                <a:latin typeface="Consolas" panose="020B0609020204030204" pitchFamily="49" charset="0"/>
              </a:rPr>
              <a:t>entity</a:t>
            </a:r>
            <a:r>
              <a:rPr lang="vi-VN" sz="1600">
                <a:latin typeface="Consolas" panose="020B0609020204030204" pitchFamily="49" charset="0"/>
              </a:rPr>
              <a:t>.</a:t>
            </a:r>
            <a:r>
              <a:rPr lang="en-US" sz="1600">
                <a:latin typeface="Consolas" panose="020B0609020204030204" pitchFamily="49" charset="0"/>
              </a:rPr>
              <a:t>order.Order</a:t>
            </a:r>
            <a:r>
              <a:rPr lang="vi-VN" sz="1600">
                <a:latin typeface="Consolas" panose="020B0609020204030204" pitchFamily="49" charset="0"/>
              </a:rPr>
              <a:t>, method </a:t>
            </a:r>
            <a:r>
              <a:rPr lang="en-US" sz="1600">
                <a:latin typeface="Consolas" panose="020B0609020204030204" pitchFamily="49" charset="0"/>
              </a:rPr>
              <a:t>Order</a:t>
            </a:r>
            <a:r>
              <a:rPr lang="vi-VN" sz="1600">
                <a:latin typeface="Consolas" panose="020B0609020204030204" pitchFamily="49" charset="0"/>
              </a:rPr>
              <a:t>(</a:t>
            </a:r>
            <a:r>
              <a:rPr lang="en-US" sz="1600">
                <a:latin typeface="Consolas" panose="020B0609020204030204" pitchFamily="49" charset="0"/>
              </a:rPr>
              <a:t>Cart cart</a:t>
            </a:r>
            <a:r>
              <a:rPr lang="vi-VN" sz="1600">
                <a:latin typeface="Consolas" panose="020B0609020204030204" pitchFamily="49" charset="0"/>
              </a:rPr>
              <a:t>) </a:t>
            </a:r>
          </a:p>
          <a:p>
            <a:r>
              <a:rPr lang="en-US" sz="1600">
                <a:latin typeface="Consolas" panose="020B0609020204030204" pitchFamily="49" charset="0"/>
              </a:rPr>
              <a:t>controller</a:t>
            </a:r>
            <a:r>
              <a:rPr lang="vi-VN" sz="1600">
                <a:latin typeface="Consolas" panose="020B0609020204030204" pitchFamily="49" charset="0"/>
              </a:rPr>
              <a:t>.</a:t>
            </a:r>
            <a:r>
              <a:rPr lang="en-US" sz="1600">
                <a:latin typeface="Consolas" panose="020B0609020204030204" pitchFamily="49" charset="0"/>
              </a:rPr>
              <a:t>PlaceOrderController</a:t>
            </a:r>
            <a:r>
              <a:rPr lang="vi-VN" sz="1600">
                <a:latin typeface="Consolas" panose="020B0609020204030204" pitchFamily="49" charset="0"/>
              </a:rPr>
              <a:t>, </a:t>
            </a:r>
            <a:r>
              <a:rPr lang="en-US" sz="1600">
                <a:latin typeface="Consolas" panose="020B0609020204030204" pitchFamily="49" charset="0"/>
              </a:rPr>
              <a:t>medthod createOrder()</a:t>
            </a:r>
          </a:p>
          <a:p>
            <a:r>
              <a:rPr lang="en-US" sz="1600">
                <a:latin typeface="Consolas" panose="020B0609020204030204" pitchFamily="49" charset="0"/>
              </a:rPr>
              <a:t>views.screen.home.HomeScreenHandler, method update() và show()</a:t>
            </a:r>
            <a:endParaRPr lang="vi-VN" sz="1600">
              <a:latin typeface="Consolas" panose="020B0609020204030204" pitchFamily="49" charset="0"/>
            </a:endParaRPr>
          </a:p>
        </p:txBody>
      </p:sp>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296932"/>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2203586"/>
            <a:ext cx="8487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328409" y="5153364"/>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8FE5D1-032C-4C7B-A0EF-283474E76BC8}"/>
              </a:ext>
            </a:extLst>
          </p:cNvPr>
          <p:cNvSpPr txBox="1"/>
          <p:nvPr/>
        </p:nvSpPr>
        <p:spPr>
          <a:xfrm>
            <a:off x="328408" y="5246709"/>
            <a:ext cx="948847" cy="369332"/>
          </a:xfrm>
          <a:prstGeom prst="rect">
            <a:avLst/>
          </a:prstGeom>
          <a:noFill/>
        </p:spPr>
        <p:txBody>
          <a:bodyPr wrap="square">
            <a:spAutoFit/>
          </a:bodyPr>
          <a:lstStyle/>
          <a:p>
            <a:r>
              <a:rPr lang="vi-VN" b="1"/>
              <a:t>Lý do:</a:t>
            </a:r>
          </a:p>
        </p:txBody>
      </p:sp>
      <p:sp>
        <p:nvSpPr>
          <p:cNvPr id="17" name="TextBox 16">
            <a:extLst>
              <a:ext uri="{FF2B5EF4-FFF2-40B4-BE49-F238E27FC236}">
                <a16:creationId xmlns:a16="http://schemas.microsoft.com/office/drawing/2014/main" id="{852526B9-134E-4A8B-8A58-33461A65980F}"/>
              </a:ext>
            </a:extLst>
          </p:cNvPr>
          <p:cNvSpPr txBox="1"/>
          <p:nvPr/>
        </p:nvSpPr>
        <p:spPr>
          <a:xfrm>
            <a:off x="328408" y="5564997"/>
            <a:ext cx="8487181"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Các phương thức này truy cập đến SessionInformation.cartInstance của module khác.</a:t>
            </a:r>
            <a:endParaRPr lang="vi-VN">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7E45AAD-063B-4364-AA00-5889AD7728FE}"/>
              </a:ext>
            </a:extLst>
          </p:cNvPr>
          <p:cNvSpPr txBox="1"/>
          <p:nvPr/>
        </p:nvSpPr>
        <p:spPr>
          <a:xfrm>
            <a:off x="328408" y="2666263"/>
            <a:ext cx="2037421" cy="2308324"/>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Các module này đều cần truy cập đến thông tin của giỏ hàng qua SessionInformation.cartInstance không thuộc module của mình. </a:t>
            </a:r>
            <a:endParaRPr lang="vi-VN">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365829" y="2296931"/>
            <a:ext cx="6435010" cy="2802395"/>
          </a:xfrm>
          <a:prstGeom prst="rect">
            <a:avLst/>
          </a:prstGeom>
        </p:spPr>
      </p:pic>
    </p:spTree>
    <p:extLst>
      <p:ext uri="{BB962C8B-B14F-4D97-AF65-F5344CB8AC3E}">
        <p14:creationId xmlns:p14="http://schemas.microsoft.com/office/powerpoint/2010/main" val="1359025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2.2.</a:t>
            </a:r>
            <a:r>
              <a:rPr lang="en-US" sz="2400" b="0" i="0" u="none" strike="noStrike">
                <a:solidFill>
                  <a:schemeClr val="bg1"/>
                </a:solidFill>
                <a:effectLst/>
                <a:latin typeface="Arial" panose="020B0604020202020204" pitchFamily="34" charset="0"/>
              </a:rPr>
              <a:t>2</a:t>
            </a:r>
            <a:r>
              <a:rPr lang="vi-VN" sz="2400" b="0" i="0" u="none" strike="noStrike">
                <a:solidFill>
                  <a:schemeClr val="bg1"/>
                </a:solidFill>
                <a:effectLst/>
                <a:latin typeface="Arial" panose="020B0604020202020204" pitchFamily="34" charset="0"/>
              </a:rPr>
              <a:t> C</a:t>
            </a:r>
            <a:r>
              <a:rPr lang="en-US" sz="2400" b="0" i="0" u="none" strike="noStrike">
                <a:solidFill>
                  <a:schemeClr val="bg1"/>
                </a:solidFill>
                <a:effectLst/>
                <a:latin typeface="Arial" panose="020B0604020202020204" pitchFamily="34" charset="0"/>
              </a:rPr>
              <a:t>ontrol </a:t>
            </a:r>
            <a:r>
              <a:rPr lang="vi-VN" sz="2400" b="0" i="0" u="none" strike="noStrike">
                <a:solidFill>
                  <a:schemeClr val="bg1"/>
                </a:solidFill>
                <a:effectLst/>
                <a:latin typeface="Arial" panose="020B0604020202020204" pitchFamily="34" charset="0"/>
              </a:rPr>
              <a:t>Coupling</a:t>
            </a:r>
            <a:endParaRPr lang="vi-VN" sz="2400">
              <a:solidFill>
                <a:schemeClr val="bg1"/>
              </a:solidFill>
            </a:endParaRPr>
          </a:p>
        </p:txBody>
      </p:sp>
      <p:sp>
        <p:nvSpPr>
          <p:cNvPr id="3" name="TextBox 2">
            <a:extLst>
              <a:ext uri="{FF2B5EF4-FFF2-40B4-BE49-F238E27FC236}">
                <a16:creationId xmlns:a16="http://schemas.microsoft.com/office/drawing/2014/main" id="{282CD6E9-8961-4CF1-B13A-8BBAEEAC5787}"/>
              </a:ext>
            </a:extLst>
          </p:cNvPr>
          <p:cNvSpPr txBox="1"/>
          <p:nvPr/>
        </p:nvSpPr>
        <p:spPr>
          <a:xfrm>
            <a:off x="1038691" y="1334293"/>
            <a:ext cx="7884846" cy="830997"/>
          </a:xfrm>
          <a:prstGeom prst="rect">
            <a:avLst/>
          </a:prstGeom>
          <a:noFill/>
        </p:spPr>
        <p:txBody>
          <a:bodyPr wrap="square" rtlCol="0">
            <a:spAutoFit/>
          </a:bodyPr>
          <a:lstStyle/>
          <a:p>
            <a:r>
              <a:rPr lang="en-US" sz="1600">
                <a:latin typeface="Consolas" panose="020B0609020204030204" pitchFamily="49" charset="0"/>
              </a:rPr>
              <a:t>views.screen.home.HomeScreenHandler, method update(MediaHandler 							mediaHandler)</a:t>
            </a:r>
          </a:p>
          <a:p>
            <a:r>
              <a:rPr lang="en-US" sz="1600">
                <a:latin typeface="Consolas" panose="020B0609020204030204" pitchFamily="49" charset="0"/>
              </a:rPr>
              <a:t>views.screen.popup.PopupScreen, method popup(… Boolean undecorated)</a:t>
            </a:r>
            <a:endParaRPr lang="vi-VN" sz="1600">
              <a:latin typeface="Consolas" panose="020B0609020204030204" pitchFamily="49" charset="0"/>
            </a:endParaRPr>
          </a:p>
        </p:txBody>
      </p:sp>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411647"/>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2177286"/>
            <a:ext cx="8487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328409" y="4754444"/>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8FE5D1-032C-4C7B-A0EF-283474E76BC8}"/>
              </a:ext>
            </a:extLst>
          </p:cNvPr>
          <p:cNvSpPr txBox="1"/>
          <p:nvPr/>
        </p:nvSpPr>
        <p:spPr>
          <a:xfrm>
            <a:off x="328408" y="4847789"/>
            <a:ext cx="948847" cy="369332"/>
          </a:xfrm>
          <a:prstGeom prst="rect">
            <a:avLst/>
          </a:prstGeom>
          <a:noFill/>
        </p:spPr>
        <p:txBody>
          <a:bodyPr wrap="square">
            <a:spAutoFit/>
          </a:bodyPr>
          <a:lstStyle/>
          <a:p>
            <a:r>
              <a:rPr lang="vi-VN" b="1"/>
              <a:t>Lý do:</a:t>
            </a:r>
          </a:p>
        </p:txBody>
      </p:sp>
      <p:sp>
        <p:nvSpPr>
          <p:cNvPr id="17" name="TextBox 16">
            <a:extLst>
              <a:ext uri="{FF2B5EF4-FFF2-40B4-BE49-F238E27FC236}">
                <a16:creationId xmlns:a16="http://schemas.microsoft.com/office/drawing/2014/main" id="{852526B9-134E-4A8B-8A58-33461A65980F}"/>
              </a:ext>
            </a:extLst>
          </p:cNvPr>
          <p:cNvSpPr txBox="1"/>
          <p:nvPr/>
        </p:nvSpPr>
        <p:spPr>
          <a:xfrm>
            <a:off x="328408" y="5205409"/>
            <a:ext cx="8487181"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Phương thức update ở class HomeScreenHandler dùng tham số mediaHandler truyền vào để chia ra 2 trường hợp xử lý.</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Phương thức popup ở class PopupScreen dùng tham số truyền vào undecorated để quyết định hành động.</a:t>
            </a:r>
            <a:endParaRPr lang="vi-VN">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7E45AAD-063B-4364-AA00-5889AD7728FE}"/>
              </a:ext>
            </a:extLst>
          </p:cNvPr>
          <p:cNvSpPr txBox="1"/>
          <p:nvPr/>
        </p:nvSpPr>
        <p:spPr>
          <a:xfrm>
            <a:off x="328408" y="2780978"/>
            <a:ext cx="2037421" cy="1477328"/>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Sử dụng tham số đầu vào điều khiển luồng hoạt động của một module khác</a:t>
            </a:r>
            <a:endParaRPr lang="vi-VN">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365829" y="2411647"/>
            <a:ext cx="6294195" cy="2219100"/>
          </a:xfrm>
          <a:prstGeom prst="rect">
            <a:avLst/>
          </a:prstGeom>
        </p:spPr>
      </p:pic>
    </p:spTree>
    <p:extLst>
      <p:ext uri="{BB962C8B-B14F-4D97-AF65-F5344CB8AC3E}">
        <p14:creationId xmlns:p14="http://schemas.microsoft.com/office/powerpoint/2010/main" val="3475920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2.2.</a:t>
            </a:r>
            <a:r>
              <a:rPr lang="en-US" sz="2400" b="0" i="0" u="none" strike="noStrike">
                <a:solidFill>
                  <a:schemeClr val="bg1"/>
                </a:solidFill>
                <a:effectLst/>
                <a:latin typeface="Arial" panose="020B0604020202020204" pitchFamily="34" charset="0"/>
              </a:rPr>
              <a:t>3</a:t>
            </a:r>
            <a:r>
              <a:rPr lang="vi-VN" sz="2400" b="0" i="0" u="none" strike="noStrike">
                <a:solidFill>
                  <a:schemeClr val="bg1"/>
                </a:solidFill>
                <a:effectLst/>
                <a:latin typeface="Arial" panose="020B0604020202020204" pitchFamily="34" charset="0"/>
              </a:rPr>
              <a:t> </a:t>
            </a:r>
            <a:r>
              <a:rPr lang="en-US" sz="2400">
                <a:solidFill>
                  <a:schemeClr val="bg1"/>
                </a:solidFill>
                <a:latin typeface="Arial" panose="020B0604020202020204" pitchFamily="34" charset="0"/>
              </a:rPr>
              <a:t>Stamp</a:t>
            </a:r>
            <a:r>
              <a:rPr lang="en-US" sz="2400" b="0" i="0" u="none" strike="noStrike">
                <a:solidFill>
                  <a:schemeClr val="bg1"/>
                </a:solidFill>
                <a:effectLst/>
                <a:latin typeface="Arial" panose="020B0604020202020204" pitchFamily="34" charset="0"/>
              </a:rPr>
              <a:t> </a:t>
            </a:r>
            <a:r>
              <a:rPr lang="vi-VN" sz="2400" b="0" i="0" u="none" strike="noStrike">
                <a:solidFill>
                  <a:schemeClr val="bg1"/>
                </a:solidFill>
                <a:effectLst/>
                <a:latin typeface="Arial" panose="020B0604020202020204" pitchFamily="34" charset="0"/>
              </a:rPr>
              <a:t>Coupling</a:t>
            </a:r>
            <a:endParaRPr lang="vi-VN" sz="2400">
              <a:solidFill>
                <a:schemeClr val="bg1"/>
              </a:solidFill>
            </a:endParaRPr>
          </a:p>
        </p:txBody>
      </p:sp>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450458"/>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2304435"/>
            <a:ext cx="8487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328409" y="4790574"/>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8FE5D1-032C-4C7B-A0EF-283474E76BC8}"/>
              </a:ext>
            </a:extLst>
          </p:cNvPr>
          <p:cNvSpPr txBox="1"/>
          <p:nvPr/>
        </p:nvSpPr>
        <p:spPr>
          <a:xfrm>
            <a:off x="328408" y="4948308"/>
            <a:ext cx="948847" cy="369332"/>
          </a:xfrm>
          <a:prstGeom prst="rect">
            <a:avLst/>
          </a:prstGeom>
          <a:noFill/>
        </p:spPr>
        <p:txBody>
          <a:bodyPr wrap="square">
            <a:spAutoFit/>
          </a:bodyPr>
          <a:lstStyle/>
          <a:p>
            <a:r>
              <a:rPr lang="vi-VN" b="1"/>
              <a:t>Lý do:</a:t>
            </a:r>
          </a:p>
        </p:txBody>
      </p:sp>
      <p:sp>
        <p:nvSpPr>
          <p:cNvPr id="17" name="TextBox 16">
            <a:extLst>
              <a:ext uri="{FF2B5EF4-FFF2-40B4-BE49-F238E27FC236}">
                <a16:creationId xmlns:a16="http://schemas.microsoft.com/office/drawing/2014/main" id="{852526B9-134E-4A8B-8A58-33461A65980F}"/>
              </a:ext>
            </a:extLst>
          </p:cNvPr>
          <p:cNvSpPr txBox="1"/>
          <p:nvPr/>
        </p:nvSpPr>
        <p:spPr>
          <a:xfrm>
            <a:off x="328408" y="5305928"/>
            <a:ext cx="8487181"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Các phương thức trên đều truyền vào một tham số lớn nhưng chỉ sử dụng đến một phần nhỏ của tham số đó</a:t>
            </a:r>
            <a:endParaRPr lang="vi-VN">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7E45AAD-063B-4364-AA00-5889AD7728FE}"/>
              </a:ext>
            </a:extLst>
          </p:cNvPr>
          <p:cNvSpPr txBox="1"/>
          <p:nvPr/>
        </p:nvSpPr>
        <p:spPr>
          <a:xfrm>
            <a:off x="328408" y="2819789"/>
            <a:ext cx="2037421" cy="1477328"/>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Vi phạm xảy ra tại vị trí sử dụng các tham số truyền vào (media, dto, info)</a:t>
            </a:r>
            <a:endParaRPr lang="vi-VN">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82CD6E9-8961-4CF1-B13A-8BBAEEAC5787}"/>
              </a:ext>
            </a:extLst>
          </p:cNvPr>
          <p:cNvSpPr txBox="1"/>
          <p:nvPr/>
        </p:nvSpPr>
        <p:spPr>
          <a:xfrm>
            <a:off x="1038691" y="1334293"/>
            <a:ext cx="7884846" cy="830997"/>
          </a:xfrm>
          <a:prstGeom prst="rect">
            <a:avLst/>
          </a:prstGeom>
          <a:noFill/>
        </p:spPr>
        <p:txBody>
          <a:bodyPr wrap="square" rtlCol="0">
            <a:spAutoFit/>
          </a:bodyPr>
          <a:lstStyle/>
          <a:p>
            <a:r>
              <a:rPr lang="en-US" sz="1600">
                <a:latin typeface="Consolas" panose="020B0609020204030204" pitchFamily="49" charset="0"/>
              </a:rPr>
              <a:t>entity</a:t>
            </a:r>
            <a:r>
              <a:rPr lang="vi-VN" sz="1600">
                <a:latin typeface="Consolas" panose="020B0609020204030204" pitchFamily="49" charset="0"/>
              </a:rPr>
              <a:t>.</a:t>
            </a:r>
            <a:r>
              <a:rPr lang="en-US" sz="1600">
                <a:latin typeface="Consolas" panose="020B0609020204030204" pitchFamily="49" charset="0"/>
              </a:rPr>
              <a:t>cart.Cart</a:t>
            </a:r>
            <a:r>
              <a:rPr lang="vi-VN" sz="1600">
                <a:latin typeface="Consolas" panose="020B0609020204030204" pitchFamily="49" charset="0"/>
              </a:rPr>
              <a:t>, method </a:t>
            </a:r>
            <a:r>
              <a:rPr lang="en-US" sz="1600">
                <a:latin typeface="Consolas" panose="020B0609020204030204" pitchFamily="49" charset="0"/>
              </a:rPr>
              <a:t>checkMediaInCart</a:t>
            </a:r>
            <a:r>
              <a:rPr lang="vi-VN" sz="1600">
                <a:latin typeface="Consolas" panose="020B0609020204030204" pitchFamily="49" charset="0"/>
              </a:rPr>
              <a:t>(</a:t>
            </a:r>
            <a:r>
              <a:rPr lang="en-US" sz="1600">
                <a:latin typeface="Consolas" panose="020B0609020204030204" pitchFamily="49" charset="0"/>
              </a:rPr>
              <a:t>Media media</a:t>
            </a:r>
            <a:r>
              <a:rPr lang="vi-VN" sz="1600">
                <a:latin typeface="Consolas" panose="020B0609020204030204" pitchFamily="49" charset="0"/>
              </a:rPr>
              <a:t>) </a:t>
            </a:r>
          </a:p>
          <a:p>
            <a:r>
              <a:rPr lang="en-US" sz="1600">
                <a:latin typeface="Consolas" panose="020B0609020204030204" pitchFamily="49" charset="0"/>
              </a:rPr>
              <a:t>controller</a:t>
            </a:r>
            <a:r>
              <a:rPr lang="vi-VN" sz="1600">
                <a:latin typeface="Consolas" panose="020B0609020204030204" pitchFamily="49" charset="0"/>
              </a:rPr>
              <a:t>.</a:t>
            </a:r>
            <a:r>
              <a:rPr lang="en-US" sz="1600">
                <a:latin typeface="Consolas" panose="020B0609020204030204" pitchFamily="49" charset="0"/>
              </a:rPr>
              <a:t>PlaceOrderController</a:t>
            </a:r>
            <a:r>
              <a:rPr lang="vi-VN" sz="1600">
                <a:latin typeface="Consolas" panose="020B0609020204030204" pitchFamily="49" charset="0"/>
              </a:rPr>
              <a:t>, </a:t>
            </a:r>
            <a:r>
              <a:rPr lang="en-US" sz="1600">
                <a:latin typeface="Consolas" panose="020B0609020204030204" pitchFamily="49" charset="0"/>
              </a:rPr>
              <a:t>medthod setupData(Object dto)</a:t>
            </a:r>
          </a:p>
          <a:p>
            <a:r>
              <a:rPr lang="en-US" sz="1600">
                <a:latin typeface="Consolas" panose="020B0609020204030204" pitchFamily="49" charset="0"/>
              </a:rPr>
              <a:t>views.screen.home.HomeScreenHandler, method validateDeliveryInfo(…)</a:t>
            </a:r>
            <a:endParaRPr lang="vi-VN" sz="1600">
              <a:latin typeface="Consolas" panose="020B0609020204030204" pitchFamily="49" charset="0"/>
            </a:endParaRPr>
          </a:p>
        </p:txBody>
      </p:sp>
      <p:pic>
        <p:nvPicPr>
          <p:cNvPr id="2" name="Picture 1"/>
          <p:cNvPicPr>
            <a:picLocks noChangeAspect="1"/>
          </p:cNvPicPr>
          <p:nvPr/>
        </p:nvPicPr>
        <p:blipFill>
          <a:blip r:embed="rId2"/>
          <a:stretch>
            <a:fillRect/>
          </a:stretch>
        </p:blipFill>
        <p:spPr>
          <a:xfrm>
            <a:off x="2537138" y="2522910"/>
            <a:ext cx="6386399" cy="1477328"/>
          </a:xfrm>
          <a:prstGeom prst="rect">
            <a:avLst/>
          </a:prstGeom>
        </p:spPr>
      </p:pic>
    </p:spTree>
    <p:extLst>
      <p:ext uri="{BB962C8B-B14F-4D97-AF65-F5344CB8AC3E}">
        <p14:creationId xmlns:p14="http://schemas.microsoft.com/office/powerpoint/2010/main" val="4063816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2.3 Cohesion</a:t>
            </a:r>
            <a:endParaRPr lang="vi-VN" sz="2400">
              <a:solidFill>
                <a:schemeClr val="bg1"/>
              </a:solidFill>
            </a:endParaRPr>
          </a:p>
        </p:txBody>
      </p:sp>
      <p:sp>
        <p:nvSpPr>
          <p:cNvPr id="4" name="TextBox 3">
            <a:extLst>
              <a:ext uri="{FF2B5EF4-FFF2-40B4-BE49-F238E27FC236}">
                <a16:creationId xmlns:a16="http://schemas.microsoft.com/office/drawing/2014/main" id="{13A8DDDC-02DC-420C-9661-40006A8C8368}"/>
              </a:ext>
            </a:extLst>
          </p:cNvPr>
          <p:cNvSpPr txBox="1"/>
          <p:nvPr/>
        </p:nvSpPr>
        <p:spPr>
          <a:xfrm>
            <a:off x="328410" y="2036137"/>
            <a:ext cx="8423703" cy="1015663"/>
          </a:xfrm>
          <a:prstGeom prst="rect">
            <a:avLst/>
          </a:prstGeom>
          <a:noFill/>
        </p:spPr>
        <p:txBody>
          <a:bodyPr wrap="square" rtlCol="0">
            <a:spAutoFit/>
          </a:bodyPr>
          <a:lstStyle/>
          <a:p>
            <a:pPr marL="342900" indent="-342900">
              <a:buFont typeface="Arial" panose="020B0604020202020204" pitchFamily="34" charset="0"/>
              <a:buChar char="•"/>
            </a:pPr>
            <a:r>
              <a:rPr lang="vi-VN" sz="2000" dirty="0" err="1"/>
              <a:t>Mức</a:t>
            </a:r>
            <a:r>
              <a:rPr lang="vi-VN" sz="2000" dirty="0"/>
              <a:t> </a:t>
            </a:r>
            <a:r>
              <a:rPr lang="vi-VN" sz="2000" dirty="0" err="1"/>
              <a:t>độ</a:t>
            </a:r>
            <a:r>
              <a:rPr lang="vi-VN" sz="2000" dirty="0"/>
              <a:t> liên </a:t>
            </a:r>
            <a:r>
              <a:rPr lang="vi-VN" sz="2000" dirty="0" err="1"/>
              <a:t>kết</a:t>
            </a:r>
            <a:r>
              <a:rPr lang="vi-VN" sz="2000" dirty="0"/>
              <a:t> </a:t>
            </a:r>
            <a:r>
              <a:rPr lang="vi-VN" sz="2000" dirty="0" err="1"/>
              <a:t>chặt</a:t>
            </a:r>
            <a:r>
              <a:rPr lang="vi-VN" sz="2000" dirty="0"/>
              <a:t> </a:t>
            </a:r>
            <a:r>
              <a:rPr lang="vi-VN" sz="2000" dirty="0" err="1"/>
              <a:t>chẽ</a:t>
            </a:r>
            <a:r>
              <a:rPr lang="vi-VN" sz="2000" dirty="0"/>
              <a:t> </a:t>
            </a:r>
            <a:r>
              <a:rPr lang="vi-VN" sz="2000" dirty="0" err="1"/>
              <a:t>giữa</a:t>
            </a:r>
            <a:r>
              <a:rPr lang="vi-VN" sz="2000" dirty="0"/>
              <a:t> </a:t>
            </a:r>
            <a:r>
              <a:rPr lang="vi-VN" sz="2000" dirty="0" err="1"/>
              <a:t>các</a:t>
            </a:r>
            <a:r>
              <a:rPr lang="vi-VN" sz="2000" dirty="0"/>
              <a:t> </a:t>
            </a:r>
            <a:r>
              <a:rPr lang="en-US" sz="2000" dirty="0" err="1"/>
              <a:t>thành</a:t>
            </a:r>
            <a:r>
              <a:rPr lang="en-US" sz="2000" dirty="0"/>
              <a:t> </a:t>
            </a:r>
            <a:r>
              <a:rPr lang="en-US" sz="2000" dirty="0" err="1"/>
              <a:t>phần</a:t>
            </a:r>
            <a:r>
              <a:rPr lang="en-US" sz="2000" dirty="0"/>
              <a:t> </a:t>
            </a:r>
            <a:r>
              <a:rPr lang="en-US" sz="2000" dirty="0" err="1"/>
              <a:t>trong</a:t>
            </a:r>
            <a:r>
              <a:rPr lang="en-US" sz="2000" dirty="0"/>
              <a:t> </a:t>
            </a:r>
            <a:r>
              <a:rPr lang="en-US" sz="2000" dirty="0" err="1"/>
              <a:t>CodeBase</a:t>
            </a:r>
            <a:r>
              <a:rPr lang="en-US" sz="2000" dirty="0"/>
              <a:t> </a:t>
            </a:r>
            <a:r>
              <a:rPr lang="vi-VN" sz="2000" dirty="0"/>
              <a:t>chưa cao.</a:t>
            </a:r>
          </a:p>
          <a:p>
            <a:pPr marL="342900" indent="-342900">
              <a:buFont typeface="Arial" panose="020B0604020202020204" pitchFamily="34" charset="0"/>
              <a:buChar char="•"/>
            </a:pPr>
            <a:r>
              <a:rPr lang="vi-VN" sz="2000" dirty="0" err="1"/>
              <a:t>Mức</a:t>
            </a:r>
            <a:r>
              <a:rPr lang="vi-VN" sz="2000" dirty="0"/>
              <a:t> </a:t>
            </a:r>
            <a:r>
              <a:rPr lang="vi-VN" sz="2000" dirty="0" err="1"/>
              <a:t>độ</a:t>
            </a:r>
            <a:r>
              <a:rPr lang="vi-VN" sz="2000" dirty="0"/>
              <a:t> </a:t>
            </a:r>
            <a:r>
              <a:rPr lang="vi-VN" sz="2000" dirty="0" err="1"/>
              <a:t>coincidental</a:t>
            </a:r>
            <a:r>
              <a:rPr lang="vi-VN" sz="2000" dirty="0"/>
              <a:t> </a:t>
            </a:r>
            <a:r>
              <a:rPr lang="vi-VN" sz="2000" dirty="0" err="1"/>
              <a:t>cohesion</a:t>
            </a:r>
            <a:r>
              <a:rPr lang="vi-VN" sz="2000" dirty="0"/>
              <a:t> </a:t>
            </a:r>
            <a:r>
              <a:rPr lang="vi-VN" sz="2000" dirty="0" err="1"/>
              <a:t>còn</a:t>
            </a:r>
            <a:r>
              <a:rPr lang="vi-VN" sz="2000" dirty="0"/>
              <a:t> </a:t>
            </a:r>
            <a:r>
              <a:rPr lang="vi-VN" sz="2000" dirty="0" err="1"/>
              <a:t>xuất</a:t>
            </a:r>
            <a:r>
              <a:rPr lang="vi-VN" sz="2000" dirty="0"/>
              <a:t> </a:t>
            </a:r>
            <a:r>
              <a:rPr lang="vi-VN" sz="2000" dirty="0" err="1"/>
              <a:t>hiện</a:t>
            </a:r>
            <a:r>
              <a:rPr lang="vi-VN" sz="2000" dirty="0"/>
              <a:t> </a:t>
            </a:r>
            <a:r>
              <a:rPr lang="vi-VN" sz="2000" dirty="0" err="1"/>
              <a:t>nhiều</a:t>
            </a:r>
            <a:r>
              <a:rPr lang="vi-VN" sz="2000" dirty="0"/>
              <a:t>.</a:t>
            </a:r>
          </a:p>
        </p:txBody>
      </p:sp>
      <p:sp>
        <p:nvSpPr>
          <p:cNvPr id="5" name="TextBox 4">
            <a:extLst>
              <a:ext uri="{FF2B5EF4-FFF2-40B4-BE49-F238E27FC236}">
                <a16:creationId xmlns:a16="http://schemas.microsoft.com/office/drawing/2014/main" id="{FD31F964-C66D-451E-83BF-E414D9D4367D}"/>
              </a:ext>
            </a:extLst>
          </p:cNvPr>
          <p:cNvSpPr txBox="1"/>
          <p:nvPr/>
        </p:nvSpPr>
        <p:spPr>
          <a:xfrm>
            <a:off x="328410" y="1610064"/>
            <a:ext cx="4488729" cy="400110"/>
          </a:xfrm>
          <a:prstGeom prst="rect">
            <a:avLst/>
          </a:prstGeom>
          <a:noFill/>
        </p:spPr>
        <p:txBody>
          <a:bodyPr wrap="none" rtlCol="0">
            <a:spAutoFit/>
          </a:bodyPr>
          <a:lstStyle/>
          <a:p>
            <a:r>
              <a:rPr lang="vi-VN" sz="2000"/>
              <a:t>Đánh giá chung về mức độ Cohesion:</a:t>
            </a:r>
          </a:p>
        </p:txBody>
      </p:sp>
      <p:pic>
        <p:nvPicPr>
          <p:cNvPr id="2" name="Âm thanh đã ghi">
            <a:hlinkClick r:id="" action="ppaction://media"/>
            <a:extLst>
              <a:ext uri="{FF2B5EF4-FFF2-40B4-BE49-F238E27FC236}">
                <a16:creationId xmlns:a16="http://schemas.microsoft.com/office/drawing/2014/main" id="{ACACC937-A5AF-469C-9030-A63F66A46D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47748" y="5859263"/>
            <a:ext cx="646800" cy="719416"/>
          </a:xfrm>
          <a:prstGeom prst="rect">
            <a:avLst/>
          </a:prstGeom>
        </p:spPr>
      </p:pic>
    </p:spTree>
    <p:extLst>
      <p:ext uri="{BB962C8B-B14F-4D97-AF65-F5344CB8AC3E}">
        <p14:creationId xmlns:p14="http://schemas.microsoft.com/office/powerpoint/2010/main" val="238411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008455"/>
            <a:ext cx="948847" cy="369332"/>
          </a:xfrm>
          <a:prstGeom prst="rect">
            <a:avLst/>
          </a:prstGeom>
          <a:noFill/>
        </p:spPr>
        <p:txBody>
          <a:bodyPr wrap="square">
            <a:spAutoFit/>
          </a:bodyPr>
          <a:lstStyle/>
          <a:p>
            <a:r>
              <a:rPr lang="vi-VN" b="1" dirty="0"/>
              <a:t>Mô </a:t>
            </a:r>
            <a:r>
              <a:rPr lang="vi-VN" b="1" dirty="0" err="1"/>
              <a:t>tả</a:t>
            </a:r>
            <a:r>
              <a:rPr lang="vi-VN" b="1" dirty="0"/>
              <a:t>:</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40796"/>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E45AAD-063B-4364-AA00-5889AD7728FE}"/>
              </a:ext>
            </a:extLst>
          </p:cNvPr>
          <p:cNvSpPr txBox="1"/>
          <p:nvPr/>
        </p:nvSpPr>
        <p:spPr>
          <a:xfrm>
            <a:off x="328408" y="5648582"/>
            <a:ext cx="6534029" cy="584775"/>
          </a:xfrm>
          <a:prstGeom prst="rect">
            <a:avLst/>
          </a:prstGeom>
          <a:noFill/>
        </p:spPr>
        <p:txBody>
          <a:bodyPr wrap="square" rtlCol="0">
            <a:spAutoFit/>
          </a:bodyPr>
          <a:lstStyle/>
          <a:p>
            <a:r>
              <a:rPr lang="vi-VN" sz="1600" dirty="0">
                <a:latin typeface="Arial" panose="020B0604020202020204" pitchFamily="34" charset="0"/>
                <a:cs typeface="Arial" panose="020B0604020202020204" pitchFamily="34" charset="0"/>
              </a:rPr>
              <a:t>Phương </a:t>
            </a:r>
            <a:r>
              <a:rPr lang="vi-VN" sz="1600" dirty="0" err="1">
                <a:latin typeface="Arial" panose="020B0604020202020204" pitchFamily="34" charset="0"/>
                <a:cs typeface="Arial" panose="020B0604020202020204" pitchFamily="34" charset="0"/>
              </a:rPr>
              <a:t>thức</a:t>
            </a:r>
            <a:r>
              <a:rPr lang="vi-VN" sz="1600" dirty="0">
                <a:latin typeface="Arial" panose="020B0604020202020204" pitchFamily="34" charset="0"/>
                <a:cs typeface="Arial" panose="020B0604020202020204" pitchFamily="34" charset="0"/>
              </a:rPr>
              <a:t> md5 không </a:t>
            </a:r>
            <a:r>
              <a:rPr lang="vi-VN" sz="1600" dirty="0" err="1">
                <a:latin typeface="Arial" panose="020B0604020202020204" pitchFamily="34" charset="0"/>
                <a:cs typeface="Arial" panose="020B0604020202020204" pitchFamily="34" charset="0"/>
              </a:rPr>
              <a:t>có</a:t>
            </a:r>
            <a:r>
              <a:rPr lang="vi-VN" sz="1600" dirty="0">
                <a:latin typeface="Arial" panose="020B0604020202020204" pitchFamily="34" charset="0"/>
                <a:cs typeface="Arial" panose="020B0604020202020204" pitchFamily="34" charset="0"/>
              </a:rPr>
              <a:t> </a:t>
            </a:r>
            <a:r>
              <a:rPr lang="vi-VN" sz="1600" dirty="0" err="1">
                <a:latin typeface="Arial" panose="020B0604020202020204" pitchFamily="34" charset="0"/>
                <a:cs typeface="Arial" panose="020B0604020202020204" pitchFamily="34" charset="0"/>
              </a:rPr>
              <a:t>chức</a:t>
            </a:r>
            <a:r>
              <a:rPr lang="vi-VN" sz="1600" dirty="0">
                <a:latin typeface="Arial" panose="020B0604020202020204" pitchFamily="34" charset="0"/>
                <a:cs typeface="Arial" panose="020B0604020202020204" pitchFamily="34" charset="0"/>
              </a:rPr>
              <a:t> năng liên quan </a:t>
            </a:r>
            <a:r>
              <a:rPr lang="vi-VN" sz="1600" dirty="0" err="1">
                <a:latin typeface="Arial" panose="020B0604020202020204" pitchFamily="34" charset="0"/>
                <a:cs typeface="Arial" panose="020B0604020202020204" pitchFamily="34" charset="0"/>
              </a:rPr>
              <a:t>đến</a:t>
            </a:r>
            <a:r>
              <a:rPr lang="vi-VN" sz="1600" dirty="0">
                <a:latin typeface="Arial" panose="020B0604020202020204" pitchFamily="34" charset="0"/>
                <a:cs typeface="Arial" panose="020B0604020202020204" pitchFamily="34" charset="0"/>
              </a:rPr>
              <a:t> </a:t>
            </a:r>
            <a:r>
              <a:rPr lang="vi-VN" sz="1600" dirty="0" err="1">
                <a:latin typeface="Arial" panose="020B0604020202020204" pitchFamily="34" charset="0"/>
                <a:cs typeface="Arial" panose="020B0604020202020204" pitchFamily="34" charset="0"/>
              </a:rPr>
              <a:t>class</a:t>
            </a:r>
            <a:r>
              <a:rPr lang="vi-VN" sz="1600" dirty="0">
                <a:latin typeface="Arial" panose="020B0604020202020204" pitchFamily="34" charset="0"/>
                <a:cs typeface="Arial" panose="020B0604020202020204" pitchFamily="34" charset="0"/>
              </a:rPr>
              <a:t>. Phương </a:t>
            </a:r>
            <a:r>
              <a:rPr lang="vi-VN" sz="1600" dirty="0" err="1">
                <a:latin typeface="Arial" panose="020B0604020202020204" pitchFamily="34" charset="0"/>
                <a:cs typeface="Arial" panose="020B0604020202020204" pitchFamily="34" charset="0"/>
              </a:rPr>
              <a:t>thức</a:t>
            </a:r>
            <a:r>
              <a:rPr lang="vi-VN" sz="1600" dirty="0">
                <a:latin typeface="Arial" panose="020B0604020202020204" pitchFamily="34" charset="0"/>
                <a:cs typeface="Arial" panose="020B0604020202020204" pitchFamily="34" charset="0"/>
              </a:rPr>
              <a:t> </a:t>
            </a:r>
            <a:r>
              <a:rPr lang="vi-VN" sz="1600" dirty="0" err="1">
                <a:latin typeface="Arial" panose="020B0604020202020204" pitchFamily="34" charset="0"/>
                <a:cs typeface="Arial" panose="020B0604020202020204" pitchFamily="34" charset="0"/>
              </a:rPr>
              <a:t>này</a:t>
            </a:r>
            <a:r>
              <a:rPr lang="vi-VN" sz="1600" dirty="0">
                <a:latin typeface="Arial" panose="020B0604020202020204" pitchFamily="34" charset="0"/>
                <a:cs typeface="Arial" panose="020B0604020202020204" pitchFamily="34" charset="0"/>
              </a:rPr>
              <a:t> nên </a:t>
            </a:r>
            <a:r>
              <a:rPr lang="vi-VN" sz="1600" dirty="0" err="1">
                <a:latin typeface="Arial" panose="020B0604020202020204" pitchFamily="34" charset="0"/>
                <a:cs typeface="Arial" panose="020B0604020202020204" pitchFamily="34" charset="0"/>
              </a:rPr>
              <a:t>đặt</a:t>
            </a:r>
            <a:r>
              <a:rPr lang="vi-VN" sz="1600" dirty="0">
                <a:latin typeface="Arial" panose="020B0604020202020204" pitchFamily="34" charset="0"/>
                <a:cs typeface="Arial" panose="020B0604020202020204" pitchFamily="34" charset="0"/>
              </a:rPr>
              <a:t> trong </a:t>
            </a:r>
            <a:r>
              <a:rPr lang="vi-VN" sz="1600" dirty="0" err="1">
                <a:latin typeface="Arial" panose="020B0604020202020204" pitchFamily="34" charset="0"/>
                <a:cs typeface="Arial" panose="020B0604020202020204" pitchFamily="34" charset="0"/>
              </a:rPr>
              <a:t>lớp</a:t>
            </a:r>
            <a:r>
              <a:rPr lang="vi-VN" sz="1600" dirty="0">
                <a:latin typeface="Arial" panose="020B0604020202020204" pitchFamily="34" charset="0"/>
                <a:cs typeface="Arial" panose="020B0604020202020204" pitchFamily="34" charset="0"/>
              </a:rPr>
              <a:t> </a:t>
            </a:r>
            <a:r>
              <a:rPr lang="vi-VN" sz="1600" dirty="0" err="1">
                <a:latin typeface="Arial" panose="020B0604020202020204" pitchFamily="34" charset="0"/>
                <a:cs typeface="Arial" panose="020B0604020202020204" pitchFamily="34" charset="0"/>
              </a:rPr>
              <a:t>tiện</a:t>
            </a:r>
            <a:r>
              <a:rPr lang="vi-VN" sz="1600" dirty="0">
                <a:latin typeface="Arial" panose="020B0604020202020204" pitchFamily="34" charset="0"/>
                <a:cs typeface="Arial" panose="020B0604020202020204" pitchFamily="34" charset="0"/>
              </a:rPr>
              <a:t> </a:t>
            </a:r>
            <a:r>
              <a:rPr lang="vi-VN" sz="1600" dirty="0" err="1">
                <a:latin typeface="Arial" panose="020B0604020202020204" pitchFamily="34" charset="0"/>
                <a:cs typeface="Arial" panose="020B0604020202020204" pitchFamily="34" charset="0"/>
              </a:rPr>
              <a:t>ích</a:t>
            </a:r>
            <a:r>
              <a:rPr lang="vi-VN" sz="1600" dirty="0">
                <a:latin typeface="Arial" panose="020B0604020202020204" pitchFamily="34" charset="0"/>
                <a:cs typeface="Arial" panose="020B0604020202020204" pitchFamily="34" charset="0"/>
              </a:rPr>
              <a:t> </a:t>
            </a:r>
            <a:r>
              <a:rPr lang="vi-VN" sz="1600" dirty="0" err="1">
                <a:latin typeface="Arial" panose="020B0604020202020204" pitchFamily="34" charset="0"/>
                <a:cs typeface="Arial" panose="020B0604020202020204" pitchFamily="34" charset="0"/>
              </a:rPr>
              <a:t>khác</a:t>
            </a:r>
            <a:r>
              <a:rPr lang="vi-VN" sz="1600"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282CD6E9-8961-4CF1-B13A-8BBAEEAC5787}"/>
              </a:ext>
            </a:extLst>
          </p:cNvPr>
          <p:cNvSpPr txBox="1"/>
          <p:nvPr/>
        </p:nvSpPr>
        <p:spPr>
          <a:xfrm>
            <a:off x="1038691" y="1334293"/>
            <a:ext cx="7884846" cy="338554"/>
          </a:xfrm>
          <a:prstGeom prst="rect">
            <a:avLst/>
          </a:prstGeom>
          <a:noFill/>
        </p:spPr>
        <p:txBody>
          <a:bodyPr wrap="square" rtlCol="0">
            <a:spAutoFit/>
          </a:bodyPr>
          <a:lstStyle/>
          <a:p>
            <a:r>
              <a:rPr lang="en-US" sz="1600">
                <a:latin typeface="Consolas" panose="020B0609020204030204" pitchFamily="49" charset="0"/>
              </a:rPr>
              <a:t>controller.AuthenticationController, md5(String message)</a:t>
            </a:r>
            <a:endParaRPr lang="vi-VN" sz="1600">
              <a:latin typeface="Consolas" panose="020B0609020204030204" pitchFamily="49" charset="0"/>
            </a:endParaRPr>
          </a:p>
        </p:txBody>
      </p:sp>
      <p:sp>
        <p:nvSpPr>
          <p:cNvPr id="13" name="TextBox 12">
            <a:extLst>
              <a:ext uri="{FF2B5EF4-FFF2-40B4-BE49-F238E27FC236}">
                <a16:creationId xmlns:a16="http://schemas.microsoft.com/office/drawing/2014/main" id="{FBB249CA-B07B-4ABF-B081-B7D6F87721DF}"/>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dirty="0">
                <a:solidFill>
                  <a:schemeClr val="bg1"/>
                </a:solidFill>
                <a:effectLst/>
                <a:latin typeface="Arial" panose="020B0604020202020204" pitchFamily="34" charset="0"/>
              </a:rPr>
              <a:t>2.3.1 </a:t>
            </a:r>
            <a:r>
              <a:rPr lang="vi-VN" sz="2400" b="0" i="0" u="none" strike="noStrike" dirty="0" err="1">
                <a:solidFill>
                  <a:schemeClr val="bg1"/>
                </a:solidFill>
                <a:effectLst/>
                <a:latin typeface="Arial" panose="020B0604020202020204" pitchFamily="34" charset="0"/>
              </a:rPr>
              <a:t>Coincidental</a:t>
            </a:r>
            <a:r>
              <a:rPr lang="vi-VN" sz="2400" b="0" i="0" u="none" strike="noStrike" dirty="0">
                <a:solidFill>
                  <a:schemeClr val="bg1"/>
                </a:solidFill>
                <a:effectLst/>
                <a:latin typeface="Arial" panose="020B0604020202020204" pitchFamily="34" charset="0"/>
              </a:rPr>
              <a:t> </a:t>
            </a:r>
            <a:r>
              <a:rPr lang="vi-VN" sz="2400" b="0" i="0" u="none" strike="noStrike" dirty="0" err="1">
                <a:solidFill>
                  <a:schemeClr val="bg1"/>
                </a:solidFill>
                <a:effectLst/>
                <a:latin typeface="Arial" panose="020B0604020202020204" pitchFamily="34" charset="0"/>
              </a:rPr>
              <a:t>Cohesion</a:t>
            </a:r>
            <a:endParaRPr lang="vi-VN" sz="2400" dirty="0">
              <a:solidFill>
                <a:schemeClr val="bg1"/>
              </a:solidFill>
            </a:endParaRPr>
          </a:p>
        </p:txBody>
      </p:sp>
      <p:pic>
        <p:nvPicPr>
          <p:cNvPr id="14" name="Hình ảnh 14">
            <a:extLst>
              <a:ext uri="{FF2B5EF4-FFF2-40B4-BE49-F238E27FC236}">
                <a16:creationId xmlns:a16="http://schemas.microsoft.com/office/drawing/2014/main" id="{B2BFFE50-2DE8-475D-920C-54BC95901E9E}"/>
              </a:ext>
            </a:extLst>
          </p:cNvPr>
          <p:cNvPicPr>
            <a:picLocks noChangeAspect="1"/>
          </p:cNvPicPr>
          <p:nvPr/>
        </p:nvPicPr>
        <p:blipFill>
          <a:blip r:embed="rId5"/>
          <a:stretch>
            <a:fillRect/>
          </a:stretch>
        </p:blipFill>
        <p:spPr>
          <a:xfrm>
            <a:off x="2601869" y="2008454"/>
            <a:ext cx="6542131" cy="3091619"/>
          </a:xfrm>
          <a:prstGeom prst="rect">
            <a:avLst/>
          </a:prstGeom>
        </p:spPr>
      </p:pic>
      <p:sp>
        <p:nvSpPr>
          <p:cNvPr id="9" name="TextBox 5">
            <a:extLst>
              <a:ext uri="{FF2B5EF4-FFF2-40B4-BE49-F238E27FC236}">
                <a16:creationId xmlns:a16="http://schemas.microsoft.com/office/drawing/2014/main" id="{0A18FC95-2828-48E1-91B0-EE120E0E9110}"/>
              </a:ext>
            </a:extLst>
          </p:cNvPr>
          <p:cNvSpPr txBox="1"/>
          <p:nvPr/>
        </p:nvSpPr>
        <p:spPr>
          <a:xfrm>
            <a:off x="328409" y="5296450"/>
            <a:ext cx="948847" cy="369332"/>
          </a:xfrm>
          <a:prstGeom prst="rect">
            <a:avLst/>
          </a:prstGeom>
          <a:noFill/>
        </p:spPr>
        <p:txBody>
          <a:bodyPr wrap="square">
            <a:spAutoFit/>
          </a:bodyPr>
          <a:lstStyle/>
          <a:p>
            <a:r>
              <a:rPr lang="en-US" b="1" dirty="0" err="1">
                <a:latin typeface="Arial" panose="020B0604020202020204" pitchFamily="34" charset="0"/>
                <a:cs typeface="Arial" panose="020B0604020202020204" pitchFamily="34" charset="0"/>
              </a:rPr>
              <a:t>Lí</a:t>
            </a:r>
            <a:r>
              <a:rPr lang="en-US" b="1" dirty="0">
                <a:latin typeface="Arial" panose="020B0604020202020204" pitchFamily="34" charset="0"/>
                <a:cs typeface="Arial" panose="020B0604020202020204" pitchFamily="34" charset="0"/>
              </a:rPr>
              <a:t> do</a:t>
            </a:r>
            <a:r>
              <a:rPr lang="vi-VN" b="1" dirty="0">
                <a:latin typeface="Arial" panose="020B0604020202020204" pitchFamily="34" charset="0"/>
                <a:cs typeface="Arial" panose="020B0604020202020204" pitchFamily="34" charset="0"/>
              </a:rPr>
              <a:t>:</a:t>
            </a:r>
          </a:p>
        </p:txBody>
      </p:sp>
      <p:sp>
        <p:nvSpPr>
          <p:cNvPr id="15" name="TextBox 5">
            <a:extLst>
              <a:ext uri="{FF2B5EF4-FFF2-40B4-BE49-F238E27FC236}">
                <a16:creationId xmlns:a16="http://schemas.microsoft.com/office/drawing/2014/main" id="{A149599B-3A00-4739-B818-9F27BE1D1318}"/>
              </a:ext>
            </a:extLst>
          </p:cNvPr>
          <p:cNvSpPr txBox="1"/>
          <p:nvPr/>
        </p:nvSpPr>
        <p:spPr>
          <a:xfrm>
            <a:off x="304031" y="2599988"/>
            <a:ext cx="2696621" cy="1323439"/>
          </a:xfrm>
          <a:prstGeom prst="rect">
            <a:avLst/>
          </a:prstGeom>
          <a:noFill/>
        </p:spPr>
        <p:txBody>
          <a:bodyPr wrap="square">
            <a:spAutoFit/>
          </a:bodyPr>
          <a:lstStyle/>
          <a:p>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yếu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tố</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thành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toàn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nhau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theo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chúng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trong</a:t>
            </a:r>
            <a:r>
              <a:rPr lang="en-US" sz="1600" dirty="0">
                <a:latin typeface="Arial" panose="020B0604020202020204" pitchFamily="34" charset="0"/>
                <a:cs typeface="Arial" panose="020B0604020202020204" pitchFamily="34" charset="0"/>
              </a:rPr>
              <a:t> module</a:t>
            </a:r>
            <a:endParaRPr lang="vi-VN" sz="1600" dirty="0">
              <a:latin typeface="Arial" panose="020B0604020202020204" pitchFamily="34" charset="0"/>
              <a:cs typeface="Arial" panose="020B0604020202020204" pitchFamily="34" charset="0"/>
            </a:endParaRPr>
          </a:p>
        </p:txBody>
      </p:sp>
      <p:pic>
        <p:nvPicPr>
          <p:cNvPr id="2" name="Âm thanh đã ghi">
            <a:hlinkClick r:id="" action="ppaction://media"/>
            <a:extLst>
              <a:ext uri="{FF2B5EF4-FFF2-40B4-BE49-F238E27FC236}">
                <a16:creationId xmlns:a16="http://schemas.microsoft.com/office/drawing/2014/main" id="{A1F46F81-73DA-4D97-97F1-CBC7CC610C6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406678" y="6185178"/>
            <a:ext cx="487363" cy="487363"/>
          </a:xfrm>
          <a:prstGeom prst="rect">
            <a:avLst/>
          </a:prstGeom>
        </p:spPr>
      </p:pic>
      <p:cxnSp>
        <p:nvCxnSpPr>
          <p:cNvPr id="16" name="Straight Connector 15">
            <a:extLst>
              <a:ext uri="{FF2B5EF4-FFF2-40B4-BE49-F238E27FC236}">
                <a16:creationId xmlns:a16="http://schemas.microsoft.com/office/drawing/2014/main" id="{15A39E6A-9A03-4064-A3F4-6CD746D3E976}"/>
              </a:ext>
            </a:extLst>
          </p:cNvPr>
          <p:cNvCxnSpPr>
            <a:cxnSpLocks/>
          </p:cNvCxnSpPr>
          <p:nvPr/>
        </p:nvCxnSpPr>
        <p:spPr>
          <a:xfrm>
            <a:off x="328408" y="5198261"/>
            <a:ext cx="8487181"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4073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008455"/>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40796"/>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E45AAD-063B-4364-AA00-5889AD7728FE}"/>
              </a:ext>
            </a:extLst>
          </p:cNvPr>
          <p:cNvSpPr txBox="1"/>
          <p:nvPr/>
        </p:nvSpPr>
        <p:spPr>
          <a:xfrm>
            <a:off x="328408" y="2391207"/>
            <a:ext cx="7476189" cy="369332"/>
          </a:xfrm>
          <a:prstGeom prst="rect">
            <a:avLst/>
          </a:prstGeom>
          <a:noFill/>
        </p:spPr>
        <p:txBody>
          <a:bodyPr wrap="square" rtlCol="0">
            <a:spAutoFit/>
          </a:bodyPr>
          <a:lstStyle/>
          <a:p>
            <a:r>
              <a:rPr lang="vi-VN">
                <a:latin typeface="Arial" panose="020B0604020202020204" pitchFamily="34" charset="0"/>
                <a:cs typeface="Arial" panose="020B0604020202020204" pitchFamily="34" charset="0"/>
              </a:rPr>
              <a:t>Phương thức getExpirationDate(String date) không liên quan đến class.</a:t>
            </a:r>
          </a:p>
        </p:txBody>
      </p:sp>
      <p:sp>
        <p:nvSpPr>
          <p:cNvPr id="12" name="TextBox 11">
            <a:extLst>
              <a:ext uri="{FF2B5EF4-FFF2-40B4-BE49-F238E27FC236}">
                <a16:creationId xmlns:a16="http://schemas.microsoft.com/office/drawing/2014/main" id="{282CD6E9-8961-4CF1-B13A-8BBAEEAC5787}"/>
              </a:ext>
            </a:extLst>
          </p:cNvPr>
          <p:cNvSpPr txBox="1"/>
          <p:nvPr/>
        </p:nvSpPr>
        <p:spPr>
          <a:xfrm>
            <a:off x="1038691" y="1334293"/>
            <a:ext cx="7884846" cy="338554"/>
          </a:xfrm>
          <a:prstGeom prst="rect">
            <a:avLst/>
          </a:prstGeom>
          <a:noFill/>
        </p:spPr>
        <p:txBody>
          <a:bodyPr wrap="square" rtlCol="0">
            <a:spAutoFit/>
          </a:bodyPr>
          <a:lstStyle/>
          <a:p>
            <a:r>
              <a:rPr lang="en-US" sz="1600">
                <a:latin typeface="Consolas" panose="020B0609020204030204" pitchFamily="49" charset="0"/>
              </a:rPr>
              <a:t>controller.PaymentController, method getExpirationDate(String date)</a:t>
            </a:r>
            <a:endParaRPr lang="vi-VN" sz="1600">
              <a:latin typeface="Consolas" panose="020B0609020204030204" pitchFamily="49" charset="0"/>
            </a:endParaRPr>
          </a:p>
        </p:txBody>
      </p:sp>
      <p:sp>
        <p:nvSpPr>
          <p:cNvPr id="13" name="TextBox 12">
            <a:extLst>
              <a:ext uri="{FF2B5EF4-FFF2-40B4-BE49-F238E27FC236}">
                <a16:creationId xmlns:a16="http://schemas.microsoft.com/office/drawing/2014/main" id="{FBB249CA-B07B-4ABF-B081-B7D6F87721DF}"/>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2.3.1 Coincidental Cohesion</a:t>
            </a:r>
            <a:endParaRPr lang="vi-VN" sz="2400">
              <a:solidFill>
                <a:schemeClr val="bg1"/>
              </a:solidFill>
            </a:endParaRPr>
          </a:p>
        </p:txBody>
      </p:sp>
      <p:pic>
        <p:nvPicPr>
          <p:cNvPr id="9" name="Hình ảnh 16">
            <a:extLst>
              <a:ext uri="{FF2B5EF4-FFF2-40B4-BE49-F238E27FC236}">
                <a16:creationId xmlns:a16="http://schemas.microsoft.com/office/drawing/2014/main" id="{134ECFA7-40ED-4E8F-82AE-FE1BA9F2FF1F}"/>
              </a:ext>
            </a:extLst>
          </p:cNvPr>
          <p:cNvPicPr>
            <a:picLocks noChangeAspect="1"/>
          </p:cNvPicPr>
          <p:nvPr/>
        </p:nvPicPr>
        <p:blipFill>
          <a:blip r:embed="rId5"/>
          <a:stretch>
            <a:fillRect/>
          </a:stretch>
        </p:blipFill>
        <p:spPr>
          <a:xfrm>
            <a:off x="715748" y="2796219"/>
            <a:ext cx="7087877" cy="3974257"/>
          </a:xfrm>
          <a:prstGeom prst="rect">
            <a:avLst/>
          </a:prstGeom>
        </p:spPr>
      </p:pic>
      <p:pic>
        <p:nvPicPr>
          <p:cNvPr id="10" name="Âm thanh đã ghi">
            <a:hlinkClick r:id="" action="ppaction://media"/>
            <a:extLst>
              <a:ext uri="{FF2B5EF4-FFF2-40B4-BE49-F238E27FC236}">
                <a16:creationId xmlns:a16="http://schemas.microsoft.com/office/drawing/2014/main" id="{37AD591F-842C-4BC6-8585-CE5F498D340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463445" y="6134170"/>
            <a:ext cx="487363" cy="487363"/>
          </a:xfrm>
          <a:prstGeom prst="rect">
            <a:avLst/>
          </a:prstGeom>
        </p:spPr>
      </p:pic>
    </p:spTree>
    <p:custDataLst>
      <p:tags r:id="rId1"/>
    </p:custDataLst>
    <p:extLst>
      <p:ext uri="{BB962C8B-B14F-4D97-AF65-F5344CB8AC3E}">
        <p14:creationId xmlns:p14="http://schemas.microsoft.com/office/powerpoint/2010/main" val="235803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7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008455"/>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40796"/>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E45AAD-063B-4364-AA00-5889AD7728FE}"/>
              </a:ext>
            </a:extLst>
          </p:cNvPr>
          <p:cNvSpPr txBox="1"/>
          <p:nvPr/>
        </p:nvSpPr>
        <p:spPr>
          <a:xfrm>
            <a:off x="328409" y="3419588"/>
            <a:ext cx="2736764" cy="830997"/>
          </a:xfrm>
          <a:prstGeom prst="rect">
            <a:avLst/>
          </a:prstGeom>
          <a:noFill/>
        </p:spPr>
        <p:txBody>
          <a:bodyPr wrap="square" rtlCol="0">
            <a:spAutoFit/>
          </a:bodyPr>
          <a:lstStyle/>
          <a:p>
            <a:r>
              <a:rPr lang="vi-VN" sz="1600">
                <a:latin typeface="Arial" panose="020B0604020202020204" pitchFamily="34" charset="0"/>
                <a:cs typeface="Arial" panose="020B0604020202020204" pitchFamily="34" charset="0"/>
              </a:rPr>
              <a:t>Hai phương thức này đều là lấy thông tin nhưng không sử dụng dữ liệu của nhau.</a:t>
            </a:r>
          </a:p>
        </p:txBody>
      </p:sp>
      <p:sp>
        <p:nvSpPr>
          <p:cNvPr id="12" name="TextBox 11">
            <a:extLst>
              <a:ext uri="{FF2B5EF4-FFF2-40B4-BE49-F238E27FC236}">
                <a16:creationId xmlns:a16="http://schemas.microsoft.com/office/drawing/2014/main" id="{282CD6E9-8961-4CF1-B13A-8BBAEEAC5787}"/>
              </a:ext>
            </a:extLst>
          </p:cNvPr>
          <p:cNvSpPr txBox="1"/>
          <p:nvPr/>
        </p:nvSpPr>
        <p:spPr>
          <a:xfrm>
            <a:off x="1038691" y="1334293"/>
            <a:ext cx="7884846" cy="338554"/>
          </a:xfrm>
          <a:prstGeom prst="rect">
            <a:avLst/>
          </a:prstGeom>
          <a:noFill/>
        </p:spPr>
        <p:txBody>
          <a:bodyPr wrap="square" rtlCol="0">
            <a:spAutoFit/>
          </a:bodyPr>
          <a:lstStyle/>
          <a:p>
            <a:r>
              <a:rPr lang="en-US" sz="1600">
                <a:latin typeface="Consolas" panose="020B0609020204030204" pitchFamily="49" charset="0"/>
              </a:rPr>
              <a:t>dao.media.MediaDAO, method getAllMedia(), getMediaById() </a:t>
            </a:r>
            <a:endParaRPr lang="vi-VN" sz="1600">
              <a:latin typeface="Consolas" panose="020B0609020204030204" pitchFamily="49" charset="0"/>
            </a:endParaRPr>
          </a:p>
        </p:txBody>
      </p:sp>
      <p:sp>
        <p:nvSpPr>
          <p:cNvPr id="13" name="TextBox 12">
            <a:extLst>
              <a:ext uri="{FF2B5EF4-FFF2-40B4-BE49-F238E27FC236}">
                <a16:creationId xmlns:a16="http://schemas.microsoft.com/office/drawing/2014/main" id="{FBB249CA-B07B-4ABF-B081-B7D6F87721DF}"/>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2.3.2 Logical Cohesion</a:t>
            </a:r>
            <a:endParaRPr lang="vi-VN" sz="2400">
              <a:solidFill>
                <a:schemeClr val="bg1"/>
              </a:solidFill>
            </a:endParaRPr>
          </a:p>
        </p:txBody>
      </p:sp>
      <p:pic>
        <p:nvPicPr>
          <p:cNvPr id="10" name="Hình ảnh 6">
            <a:extLst>
              <a:ext uri="{FF2B5EF4-FFF2-40B4-BE49-F238E27FC236}">
                <a16:creationId xmlns:a16="http://schemas.microsoft.com/office/drawing/2014/main" id="{899B4665-5734-4A1C-9CE2-2302AB463128}"/>
              </a:ext>
            </a:extLst>
          </p:cNvPr>
          <p:cNvPicPr>
            <a:picLocks noChangeAspect="1"/>
          </p:cNvPicPr>
          <p:nvPr/>
        </p:nvPicPr>
        <p:blipFill>
          <a:blip r:embed="rId5"/>
          <a:stretch>
            <a:fillRect/>
          </a:stretch>
        </p:blipFill>
        <p:spPr>
          <a:xfrm>
            <a:off x="3065173" y="1915877"/>
            <a:ext cx="5858364" cy="4771031"/>
          </a:xfrm>
          <a:prstGeom prst="rect">
            <a:avLst/>
          </a:prstGeom>
        </p:spPr>
      </p:pic>
      <p:pic>
        <p:nvPicPr>
          <p:cNvPr id="9" name="Âm thanh đã ghi">
            <a:hlinkClick r:id="" action="ppaction://media"/>
            <a:extLst>
              <a:ext uri="{FF2B5EF4-FFF2-40B4-BE49-F238E27FC236}">
                <a16:creationId xmlns:a16="http://schemas.microsoft.com/office/drawing/2014/main" id="{BCCB82E7-ED9B-45E3-BA63-300ECBDE58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489829" y="6143349"/>
            <a:ext cx="609854" cy="568310"/>
          </a:xfrm>
          <a:prstGeom prst="rect">
            <a:avLst/>
          </a:prstGeom>
        </p:spPr>
      </p:pic>
      <p:sp>
        <p:nvSpPr>
          <p:cNvPr id="11" name="TextBox 5">
            <a:extLst>
              <a:ext uri="{FF2B5EF4-FFF2-40B4-BE49-F238E27FC236}">
                <a16:creationId xmlns:a16="http://schemas.microsoft.com/office/drawing/2014/main" id="{9423DBC3-7C1E-42DE-8C74-A0660530D644}"/>
              </a:ext>
            </a:extLst>
          </p:cNvPr>
          <p:cNvSpPr txBox="1"/>
          <p:nvPr/>
        </p:nvSpPr>
        <p:spPr>
          <a:xfrm>
            <a:off x="328409" y="2377787"/>
            <a:ext cx="2736764" cy="1077218"/>
          </a:xfrm>
          <a:prstGeom prst="rect">
            <a:avLst/>
          </a:prstGeom>
          <a:noFill/>
        </p:spPr>
        <p:txBody>
          <a:bodyPr wrap="square">
            <a:spAutoFit/>
          </a:bodyPr>
          <a:lstStyle/>
          <a:p>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thành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nhóm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chúng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phù</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hợp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logic </a:t>
            </a:r>
            <a:r>
              <a:rPr lang="en-US" sz="1600" dirty="0" err="1">
                <a:latin typeface="Arial" panose="020B0604020202020204" pitchFamily="34" charset="0"/>
                <a:cs typeface="Arial" panose="020B0604020202020204" pitchFamily="34" charset="0"/>
              </a:rPr>
              <a:t>danh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mục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thành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nhau</a:t>
            </a:r>
            <a:endParaRPr lang="vi-VN" sz="16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5061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9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Hình ảnh 14">
            <a:extLst>
              <a:ext uri="{FF2B5EF4-FFF2-40B4-BE49-F238E27FC236}">
                <a16:creationId xmlns:a16="http://schemas.microsoft.com/office/drawing/2014/main" id="{6F85F390-8B5C-45DC-9718-84D4576AB9D9}"/>
              </a:ext>
            </a:extLst>
          </p:cNvPr>
          <p:cNvPicPr>
            <a:picLocks noChangeAspect="1"/>
          </p:cNvPicPr>
          <p:nvPr/>
        </p:nvPicPr>
        <p:blipFill>
          <a:blip r:embed="rId5"/>
          <a:stretch>
            <a:fillRect/>
          </a:stretch>
        </p:blipFill>
        <p:spPr>
          <a:xfrm>
            <a:off x="2962141" y="2013381"/>
            <a:ext cx="6097109" cy="4078326"/>
          </a:xfrm>
          <a:prstGeom prst="rect">
            <a:avLst/>
          </a:prstGeom>
        </p:spPr>
      </p:pic>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233010" y="2213425"/>
            <a:ext cx="948847" cy="369332"/>
          </a:xfrm>
          <a:prstGeom prst="rect">
            <a:avLst/>
          </a:prstGeom>
          <a:noFill/>
        </p:spPr>
        <p:txBody>
          <a:bodyPr wrap="square">
            <a:spAutoFit/>
          </a:bodyPr>
          <a:lstStyle/>
          <a:p>
            <a:r>
              <a:rPr lang="vi-VN" b="1" dirty="0"/>
              <a:t>Mô </a:t>
            </a:r>
            <a:r>
              <a:rPr lang="vi-VN" b="1" dirty="0" err="1"/>
              <a:t>tả</a:t>
            </a:r>
            <a:r>
              <a:rPr lang="vi-VN" b="1" dirty="0"/>
              <a:t>:</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40796"/>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E45AAD-063B-4364-AA00-5889AD7728FE}"/>
              </a:ext>
            </a:extLst>
          </p:cNvPr>
          <p:cNvSpPr txBox="1"/>
          <p:nvPr/>
        </p:nvSpPr>
        <p:spPr>
          <a:xfrm>
            <a:off x="267151" y="3705396"/>
            <a:ext cx="2694990" cy="86177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Chứa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a:t>
            </a:r>
            <a:r>
              <a:rPr lang="en-US" sz="1600" dirty="0">
                <a:latin typeface="Arial" panose="020B0604020202020204" pitchFamily="34" charset="0"/>
                <a:cs typeface="Arial" panose="020B0604020202020204" pitchFamily="34" charset="0"/>
              </a:rPr>
              <a:t> method popup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lí</a:t>
            </a:r>
            <a:r>
              <a:rPr lang="en-US" sz="1600" dirty="0">
                <a:latin typeface="Arial" panose="020B0604020202020204" pitchFamily="34" charset="0"/>
                <a:cs typeface="Arial" panose="020B0604020202020204" pitchFamily="34" charset="0"/>
              </a:rPr>
              <a:t> exception</a:t>
            </a:r>
          </a:p>
          <a:p>
            <a:endParaRPr lang="vi-V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82CD6E9-8961-4CF1-B13A-8BBAEEAC5787}"/>
              </a:ext>
            </a:extLst>
          </p:cNvPr>
          <p:cNvSpPr txBox="1"/>
          <p:nvPr/>
        </p:nvSpPr>
        <p:spPr>
          <a:xfrm>
            <a:off x="1103086" y="1359666"/>
            <a:ext cx="7884846" cy="338554"/>
          </a:xfrm>
          <a:prstGeom prst="rect">
            <a:avLst/>
          </a:prstGeom>
          <a:noFill/>
        </p:spPr>
        <p:txBody>
          <a:bodyPr wrap="square" rtlCol="0">
            <a:spAutoFit/>
          </a:bodyPr>
          <a:lstStyle/>
          <a:p>
            <a:r>
              <a:rPr lang="en-US" sz="1600" dirty="0" err="1">
                <a:latin typeface="Consolas" panose="020B0609020204030204" pitchFamily="49" charset="0"/>
              </a:rPr>
              <a:t>view.screen.popup.PopupScreen</a:t>
            </a:r>
            <a:endParaRPr lang="vi-VN" sz="1200" dirty="0">
              <a:latin typeface="Consolas" panose="020B0609020204030204" pitchFamily="49" charset="0"/>
            </a:endParaRPr>
          </a:p>
        </p:txBody>
      </p:sp>
      <p:sp>
        <p:nvSpPr>
          <p:cNvPr id="13" name="TextBox 12">
            <a:extLst>
              <a:ext uri="{FF2B5EF4-FFF2-40B4-BE49-F238E27FC236}">
                <a16:creationId xmlns:a16="http://schemas.microsoft.com/office/drawing/2014/main" id="{FBB249CA-B07B-4ABF-B081-B7D6F87721DF}"/>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dirty="0">
                <a:solidFill>
                  <a:schemeClr val="bg1"/>
                </a:solidFill>
                <a:effectLst/>
                <a:latin typeface="Arial" panose="020B0604020202020204" pitchFamily="34" charset="0"/>
              </a:rPr>
              <a:t>2.3.</a:t>
            </a:r>
            <a:r>
              <a:rPr lang="en-US" sz="2400" b="0" i="0" u="none" strike="noStrike" dirty="0">
                <a:solidFill>
                  <a:schemeClr val="bg1"/>
                </a:solidFill>
                <a:effectLst/>
                <a:latin typeface="Arial" panose="020B0604020202020204" pitchFamily="34" charset="0"/>
              </a:rPr>
              <a:t>3</a:t>
            </a:r>
            <a:r>
              <a:rPr lang="vi-VN" sz="2400" b="0" i="0" u="none" strike="noStrike" dirty="0">
                <a:solidFill>
                  <a:schemeClr val="bg1"/>
                </a:solidFill>
                <a:effectLst/>
                <a:latin typeface="Arial" panose="020B0604020202020204" pitchFamily="34" charset="0"/>
              </a:rPr>
              <a:t> </a:t>
            </a:r>
            <a:r>
              <a:rPr lang="en-US" sz="2400" dirty="0">
                <a:solidFill>
                  <a:schemeClr val="bg1"/>
                </a:solidFill>
                <a:latin typeface="Arial" panose="020B0604020202020204" pitchFamily="34" charset="0"/>
              </a:rPr>
              <a:t>Temporal</a:t>
            </a:r>
            <a:r>
              <a:rPr lang="vi-VN" sz="2400" b="0" i="0" u="none" strike="noStrike" dirty="0">
                <a:solidFill>
                  <a:schemeClr val="bg1"/>
                </a:solidFill>
                <a:effectLst/>
                <a:latin typeface="Arial" panose="020B0604020202020204" pitchFamily="34" charset="0"/>
              </a:rPr>
              <a:t> </a:t>
            </a:r>
            <a:r>
              <a:rPr lang="vi-VN" sz="2400" b="0" i="0" u="none" strike="noStrike" dirty="0" err="1">
                <a:solidFill>
                  <a:schemeClr val="bg1"/>
                </a:solidFill>
                <a:effectLst/>
                <a:latin typeface="Arial" panose="020B0604020202020204" pitchFamily="34" charset="0"/>
              </a:rPr>
              <a:t>Cohesion</a:t>
            </a:r>
            <a:endParaRPr lang="vi-VN" sz="2400" dirty="0">
              <a:solidFill>
                <a:schemeClr val="bg1"/>
              </a:solidFill>
            </a:endParaRPr>
          </a:p>
        </p:txBody>
      </p:sp>
      <p:sp>
        <p:nvSpPr>
          <p:cNvPr id="9" name="TextBox 5">
            <a:extLst>
              <a:ext uri="{FF2B5EF4-FFF2-40B4-BE49-F238E27FC236}">
                <a16:creationId xmlns:a16="http://schemas.microsoft.com/office/drawing/2014/main" id="{50FA0D54-4D6A-45D9-88C4-060429958F83}"/>
              </a:ext>
            </a:extLst>
          </p:cNvPr>
          <p:cNvSpPr txBox="1"/>
          <p:nvPr/>
        </p:nvSpPr>
        <p:spPr>
          <a:xfrm>
            <a:off x="267150" y="3268835"/>
            <a:ext cx="948847" cy="369332"/>
          </a:xfrm>
          <a:prstGeom prst="rect">
            <a:avLst/>
          </a:prstGeom>
          <a:noFill/>
        </p:spPr>
        <p:txBody>
          <a:bodyPr wrap="square">
            <a:spAutoFit/>
          </a:bodyPr>
          <a:lstStyle/>
          <a:p>
            <a:r>
              <a:rPr lang="en-US" b="1" dirty="0" err="1">
                <a:latin typeface="Arial" panose="020B0604020202020204" pitchFamily="34" charset="0"/>
                <a:cs typeface="Arial" panose="020B0604020202020204" pitchFamily="34" charset="0"/>
              </a:rPr>
              <a:t>Lí</a:t>
            </a:r>
            <a:r>
              <a:rPr lang="en-US" b="1" dirty="0">
                <a:latin typeface="Arial" panose="020B0604020202020204" pitchFamily="34" charset="0"/>
                <a:cs typeface="Arial" panose="020B0604020202020204" pitchFamily="34" charset="0"/>
              </a:rPr>
              <a:t> do</a:t>
            </a:r>
            <a:r>
              <a:rPr lang="vi-VN" b="1" dirty="0">
                <a:latin typeface="Arial" panose="020B0604020202020204" pitchFamily="34" charset="0"/>
                <a:cs typeface="Arial" panose="020B0604020202020204" pitchFamily="34" charset="0"/>
              </a:rPr>
              <a:t>:</a:t>
            </a:r>
          </a:p>
        </p:txBody>
      </p:sp>
      <p:sp>
        <p:nvSpPr>
          <p:cNvPr id="11" name="TextBox 5">
            <a:extLst>
              <a:ext uri="{FF2B5EF4-FFF2-40B4-BE49-F238E27FC236}">
                <a16:creationId xmlns:a16="http://schemas.microsoft.com/office/drawing/2014/main" id="{1D9D5371-6E87-4141-8BCD-929E355E57FB}"/>
              </a:ext>
            </a:extLst>
          </p:cNvPr>
          <p:cNvSpPr txBox="1"/>
          <p:nvPr/>
        </p:nvSpPr>
        <p:spPr>
          <a:xfrm>
            <a:off x="233010" y="2616831"/>
            <a:ext cx="2729131" cy="584775"/>
          </a:xfrm>
          <a:prstGeom prst="rect">
            <a:avLst/>
          </a:prstGeom>
          <a:noFill/>
        </p:spPr>
        <p:txBody>
          <a:bodyPr wrap="square">
            <a:spAutoFit/>
          </a:bodyPr>
          <a:lstStyle/>
          <a:p>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thành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nhóm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theo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thời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a:t>
            </a:r>
            <a:endParaRPr lang="vi-VN" sz="1600" dirty="0">
              <a:latin typeface="Arial" panose="020B0604020202020204" pitchFamily="34" charset="0"/>
              <a:cs typeface="Arial" panose="020B0604020202020204" pitchFamily="34" charset="0"/>
            </a:endParaRPr>
          </a:p>
        </p:txBody>
      </p:sp>
      <p:pic>
        <p:nvPicPr>
          <p:cNvPr id="2" name="Âm thanh đã ghi">
            <a:hlinkClick r:id="" action="ppaction://media"/>
            <a:extLst>
              <a:ext uri="{FF2B5EF4-FFF2-40B4-BE49-F238E27FC236}">
                <a16:creationId xmlns:a16="http://schemas.microsoft.com/office/drawing/2014/main" id="{CD15E71F-B993-4AAA-B4BA-92505BB61E5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664692" y="5963125"/>
            <a:ext cx="742343" cy="615553"/>
          </a:xfrm>
          <a:prstGeom prst="rect">
            <a:avLst/>
          </a:prstGeom>
        </p:spPr>
      </p:pic>
    </p:spTree>
    <p:custDataLst>
      <p:tags r:id="rId1"/>
    </p:custDataLst>
    <p:extLst>
      <p:ext uri="{BB962C8B-B14F-4D97-AF65-F5344CB8AC3E}">
        <p14:creationId xmlns:p14="http://schemas.microsoft.com/office/powerpoint/2010/main" val="366430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1" y="279322"/>
            <a:ext cx="4572000"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Danh sách thành viên</a:t>
            </a:r>
            <a:endParaRPr lang="vi-VN" sz="2400">
              <a:solidFill>
                <a:schemeClr val="bg1"/>
              </a:solidFill>
            </a:endParaRPr>
          </a:p>
        </p:txBody>
      </p:sp>
      <p:graphicFrame>
        <p:nvGraphicFramePr>
          <p:cNvPr id="9" name="Table 9">
            <a:extLst>
              <a:ext uri="{FF2B5EF4-FFF2-40B4-BE49-F238E27FC236}">
                <a16:creationId xmlns:a16="http://schemas.microsoft.com/office/drawing/2014/main" id="{1C87CA33-ABE9-49B6-836D-DE30B9D765CB}"/>
              </a:ext>
            </a:extLst>
          </p:cNvPr>
          <p:cNvGraphicFramePr>
            <a:graphicFrameLocks noGrp="1"/>
          </p:cNvGraphicFramePr>
          <p:nvPr>
            <p:extLst>
              <p:ext uri="{D42A27DB-BD31-4B8C-83A1-F6EECF244321}">
                <p14:modId xmlns:p14="http://schemas.microsoft.com/office/powerpoint/2010/main" val="1725676135"/>
              </p:ext>
            </p:extLst>
          </p:nvPr>
        </p:nvGraphicFramePr>
        <p:xfrm>
          <a:off x="1524000" y="2810992"/>
          <a:ext cx="6096000" cy="2286000"/>
        </p:xfrm>
        <a:graphic>
          <a:graphicData uri="http://schemas.openxmlformats.org/drawingml/2006/table">
            <a:tbl>
              <a:tblPr firstRow="1" bandRow="1">
                <a:tableStyleId>{68D230F3-CF80-4859-8CE7-A43EE81993B5}</a:tableStyleId>
              </a:tblPr>
              <a:tblGrid>
                <a:gridCol w="3048000">
                  <a:extLst>
                    <a:ext uri="{9D8B030D-6E8A-4147-A177-3AD203B41FA5}">
                      <a16:colId xmlns:a16="http://schemas.microsoft.com/office/drawing/2014/main" val="1335755353"/>
                    </a:ext>
                  </a:extLst>
                </a:gridCol>
                <a:gridCol w="3048000">
                  <a:extLst>
                    <a:ext uri="{9D8B030D-6E8A-4147-A177-3AD203B41FA5}">
                      <a16:colId xmlns:a16="http://schemas.microsoft.com/office/drawing/2014/main" val="851225282"/>
                    </a:ext>
                  </a:extLst>
                </a:gridCol>
              </a:tblGrid>
              <a:tr h="457200">
                <a:tc>
                  <a:txBody>
                    <a:bodyPr/>
                    <a:lstStyle/>
                    <a:p>
                      <a:pPr algn="ctr"/>
                      <a:r>
                        <a:rPr lang="vi-VN" sz="1800"/>
                        <a:t>Họ tên</a:t>
                      </a:r>
                    </a:p>
                  </a:txBody>
                  <a:tcPr anchor="ctr"/>
                </a:tc>
                <a:tc>
                  <a:txBody>
                    <a:bodyPr/>
                    <a:lstStyle/>
                    <a:p>
                      <a:pPr algn="ctr"/>
                      <a:r>
                        <a:rPr lang="vi-VN" sz="1800"/>
                        <a:t>Mã số sinh viên</a:t>
                      </a:r>
                    </a:p>
                  </a:txBody>
                  <a:tcPr anchor="ctr"/>
                </a:tc>
                <a:extLst>
                  <a:ext uri="{0D108BD9-81ED-4DB2-BD59-A6C34878D82A}">
                    <a16:rowId xmlns:a16="http://schemas.microsoft.com/office/drawing/2014/main" val="184300519"/>
                  </a:ext>
                </a:extLst>
              </a:tr>
              <a:tr h="457200">
                <a:tc>
                  <a:txBody>
                    <a:bodyPr/>
                    <a:lstStyle/>
                    <a:p>
                      <a:r>
                        <a:rPr lang="vi-VN" sz="1800" b="0" u="none" strike="noStrike">
                          <a:solidFill>
                            <a:srgbClr val="000000"/>
                          </a:solidFill>
                          <a:effectLst/>
                        </a:rPr>
                        <a:t>Vũ Quang Đại</a:t>
                      </a:r>
                      <a:endParaRPr lang="vi-VN" sz="1800"/>
                    </a:p>
                  </a:txBody>
                  <a:tcPr anchor="ctr"/>
                </a:tc>
                <a:tc>
                  <a:txBody>
                    <a:bodyPr/>
                    <a:lstStyle/>
                    <a:p>
                      <a:pPr algn="ctr"/>
                      <a:r>
                        <a:rPr lang="vi-VN" sz="1800" b="0" u="none" strike="noStrike">
                          <a:solidFill>
                            <a:srgbClr val="000000"/>
                          </a:solidFill>
                          <a:effectLst/>
                        </a:rPr>
                        <a:t>20172993</a:t>
                      </a:r>
                      <a:endParaRPr lang="vi-VN" sz="1800"/>
                    </a:p>
                  </a:txBody>
                  <a:tcPr anchor="ctr"/>
                </a:tc>
                <a:extLst>
                  <a:ext uri="{0D108BD9-81ED-4DB2-BD59-A6C34878D82A}">
                    <a16:rowId xmlns:a16="http://schemas.microsoft.com/office/drawing/2014/main" val="4086007967"/>
                  </a:ext>
                </a:extLst>
              </a:tr>
              <a:tr h="457200">
                <a:tc>
                  <a:txBody>
                    <a:bodyPr/>
                    <a:lstStyle/>
                    <a:p>
                      <a:r>
                        <a:rPr lang="vi-VN" sz="1800" b="0" u="none" strike="noStrike">
                          <a:solidFill>
                            <a:srgbClr val="000000"/>
                          </a:solidFill>
                          <a:effectLst/>
                        </a:rPr>
                        <a:t>Lê Minh Đức</a:t>
                      </a:r>
                      <a:endParaRPr lang="vi-VN" sz="1800"/>
                    </a:p>
                  </a:txBody>
                  <a:tcPr anchor="ctr"/>
                </a:tc>
                <a:tc>
                  <a:txBody>
                    <a:bodyPr/>
                    <a:lstStyle/>
                    <a:p>
                      <a:pPr algn="ctr"/>
                      <a:r>
                        <a:rPr lang="vi-VN" sz="1800" b="0" u="none" strike="noStrike">
                          <a:solidFill>
                            <a:srgbClr val="000000"/>
                          </a:solidFill>
                          <a:effectLst/>
                        </a:rPr>
                        <a:t>20173043</a:t>
                      </a:r>
                      <a:endParaRPr lang="vi-VN" sz="1800"/>
                    </a:p>
                  </a:txBody>
                  <a:tcPr anchor="ctr"/>
                </a:tc>
                <a:extLst>
                  <a:ext uri="{0D108BD9-81ED-4DB2-BD59-A6C34878D82A}">
                    <a16:rowId xmlns:a16="http://schemas.microsoft.com/office/drawing/2014/main" val="1691373044"/>
                  </a:ext>
                </a:extLst>
              </a:tr>
              <a:tr h="457200">
                <a:tc>
                  <a:txBody>
                    <a:bodyPr/>
                    <a:lstStyle/>
                    <a:p>
                      <a:r>
                        <a:rPr lang="vi-VN" sz="1800" b="0" u="none" strike="noStrike">
                          <a:solidFill>
                            <a:srgbClr val="000000"/>
                          </a:solidFill>
                          <a:effectLst/>
                        </a:rPr>
                        <a:t>Nguyễn Đình Đức</a:t>
                      </a:r>
                      <a:endParaRPr lang="vi-VN" sz="1800"/>
                    </a:p>
                  </a:txBody>
                  <a:tcPr anchor="ctr"/>
                </a:tc>
                <a:tc>
                  <a:txBody>
                    <a:bodyPr/>
                    <a:lstStyle/>
                    <a:p>
                      <a:pPr algn="ctr"/>
                      <a:r>
                        <a:rPr lang="vi-VN" sz="1800" b="0" u="none" strike="noStrike">
                          <a:solidFill>
                            <a:srgbClr val="000000"/>
                          </a:solidFill>
                          <a:effectLst/>
                        </a:rPr>
                        <a:t>20173041</a:t>
                      </a:r>
                      <a:endParaRPr lang="vi-VN" sz="1800"/>
                    </a:p>
                  </a:txBody>
                  <a:tcPr anchor="ctr"/>
                </a:tc>
                <a:extLst>
                  <a:ext uri="{0D108BD9-81ED-4DB2-BD59-A6C34878D82A}">
                    <a16:rowId xmlns:a16="http://schemas.microsoft.com/office/drawing/2014/main" val="4015645489"/>
                  </a:ext>
                </a:extLst>
              </a:tr>
              <a:tr h="457200">
                <a:tc>
                  <a:txBody>
                    <a:bodyPr/>
                    <a:lstStyle/>
                    <a:p>
                      <a:r>
                        <a:rPr lang="vi-VN" sz="1800" b="0" u="none" strike="noStrike">
                          <a:solidFill>
                            <a:srgbClr val="000000"/>
                          </a:solidFill>
                          <a:effectLst/>
                        </a:rPr>
                        <a:t>Nguyễn Mạnh Đức</a:t>
                      </a:r>
                      <a:endParaRPr lang="vi-VN" sz="1800"/>
                    </a:p>
                  </a:txBody>
                  <a:tcPr anchor="ctr"/>
                </a:tc>
                <a:tc>
                  <a:txBody>
                    <a:bodyPr/>
                    <a:lstStyle/>
                    <a:p>
                      <a:pPr algn="ctr"/>
                      <a:r>
                        <a:rPr lang="vi-VN" sz="1800" b="0" u="none" strike="noStrike">
                          <a:solidFill>
                            <a:srgbClr val="000000"/>
                          </a:solidFill>
                          <a:effectLst/>
                        </a:rPr>
                        <a:t>20173039</a:t>
                      </a:r>
                      <a:endParaRPr lang="vi-VN" sz="1800"/>
                    </a:p>
                  </a:txBody>
                  <a:tcPr anchor="ctr"/>
                </a:tc>
                <a:extLst>
                  <a:ext uri="{0D108BD9-81ED-4DB2-BD59-A6C34878D82A}">
                    <a16:rowId xmlns:a16="http://schemas.microsoft.com/office/drawing/2014/main" val="259602798"/>
                  </a:ext>
                </a:extLst>
              </a:tr>
            </a:tbl>
          </a:graphicData>
        </a:graphic>
      </p:graphicFrame>
      <p:sp>
        <p:nvSpPr>
          <p:cNvPr id="10" name="TextBox 9">
            <a:extLst>
              <a:ext uri="{FF2B5EF4-FFF2-40B4-BE49-F238E27FC236}">
                <a16:creationId xmlns:a16="http://schemas.microsoft.com/office/drawing/2014/main" id="{99748926-BF93-4D26-90B0-46851E97CBA6}"/>
              </a:ext>
            </a:extLst>
          </p:cNvPr>
          <p:cNvSpPr txBox="1"/>
          <p:nvPr/>
        </p:nvSpPr>
        <p:spPr>
          <a:xfrm>
            <a:off x="3348459" y="2120175"/>
            <a:ext cx="2447081" cy="400110"/>
          </a:xfrm>
          <a:prstGeom prst="rect">
            <a:avLst/>
          </a:prstGeom>
          <a:noFill/>
        </p:spPr>
        <p:txBody>
          <a:bodyPr wrap="none" rtlCol="0">
            <a:spAutoFit/>
          </a:bodyPr>
          <a:lstStyle/>
          <a:p>
            <a:pPr algn="ctr" defTabSz="747713"/>
            <a:r>
              <a:rPr lang="vi-VN" sz="2000" b="1"/>
              <a:t>Nhóm DP.20202.02</a:t>
            </a:r>
          </a:p>
        </p:txBody>
      </p:sp>
    </p:spTree>
    <p:extLst>
      <p:ext uri="{BB962C8B-B14F-4D97-AF65-F5344CB8AC3E}">
        <p14:creationId xmlns:p14="http://schemas.microsoft.com/office/powerpoint/2010/main" val="2365241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008455"/>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40796"/>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E45AAD-063B-4364-AA00-5889AD7728FE}"/>
              </a:ext>
            </a:extLst>
          </p:cNvPr>
          <p:cNvSpPr txBox="1"/>
          <p:nvPr/>
        </p:nvSpPr>
        <p:spPr>
          <a:xfrm>
            <a:off x="328409" y="2391207"/>
            <a:ext cx="2260245" cy="1569660"/>
          </a:xfrm>
          <a:prstGeom prst="rect">
            <a:avLst/>
          </a:prstGeom>
          <a:noFill/>
        </p:spPr>
        <p:txBody>
          <a:bodyPr wrap="square" rtlCol="0">
            <a:spAutoFit/>
          </a:bodyPr>
          <a:lstStyle/>
          <a:p>
            <a:r>
              <a:rPr lang="vi-VN" sz="1600">
                <a:latin typeface="Arial" panose="020B0604020202020204" pitchFamily="34" charset="0"/>
                <a:cs typeface="Arial" panose="020B0604020202020204" pitchFamily="34" charset="0"/>
              </a:rPr>
              <a:t>Các method creatOrder, creatorder, placeorder trong class được nhóm lại với nhau vì chúng được thực hiện theo trình tự</a:t>
            </a:r>
          </a:p>
        </p:txBody>
      </p:sp>
      <p:sp>
        <p:nvSpPr>
          <p:cNvPr id="12" name="TextBox 11">
            <a:extLst>
              <a:ext uri="{FF2B5EF4-FFF2-40B4-BE49-F238E27FC236}">
                <a16:creationId xmlns:a16="http://schemas.microsoft.com/office/drawing/2014/main" id="{282CD6E9-8961-4CF1-B13A-8BBAEEAC5787}"/>
              </a:ext>
            </a:extLst>
          </p:cNvPr>
          <p:cNvSpPr txBox="1"/>
          <p:nvPr/>
        </p:nvSpPr>
        <p:spPr>
          <a:xfrm>
            <a:off x="1038691" y="1334293"/>
            <a:ext cx="7884846" cy="338554"/>
          </a:xfrm>
          <a:prstGeom prst="rect">
            <a:avLst/>
          </a:prstGeom>
          <a:noFill/>
        </p:spPr>
        <p:txBody>
          <a:bodyPr wrap="square" rtlCol="0">
            <a:spAutoFit/>
          </a:bodyPr>
          <a:lstStyle/>
          <a:p>
            <a:r>
              <a:rPr lang="en-US" sz="1600">
                <a:latin typeface="Consolas" panose="020B0609020204030204" pitchFamily="49" charset="0"/>
              </a:rPr>
              <a:t>controller.PlaceOrderController</a:t>
            </a:r>
            <a:endParaRPr lang="vi-VN" sz="1600">
              <a:latin typeface="Consolas" panose="020B0609020204030204" pitchFamily="49" charset="0"/>
            </a:endParaRPr>
          </a:p>
        </p:txBody>
      </p:sp>
      <p:sp>
        <p:nvSpPr>
          <p:cNvPr id="13" name="TextBox 12">
            <a:extLst>
              <a:ext uri="{FF2B5EF4-FFF2-40B4-BE49-F238E27FC236}">
                <a16:creationId xmlns:a16="http://schemas.microsoft.com/office/drawing/2014/main" id="{FBB249CA-B07B-4ABF-B081-B7D6F87721DF}"/>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2.3.4 Procedural Cohesion</a:t>
            </a:r>
            <a:endParaRPr lang="vi-VN" sz="2400">
              <a:solidFill>
                <a:schemeClr val="bg1"/>
              </a:solidFill>
            </a:endParaRPr>
          </a:p>
        </p:txBody>
      </p:sp>
      <p:pic>
        <p:nvPicPr>
          <p:cNvPr id="11" name="Hình ảnh 13">
            <a:extLst>
              <a:ext uri="{FF2B5EF4-FFF2-40B4-BE49-F238E27FC236}">
                <a16:creationId xmlns:a16="http://schemas.microsoft.com/office/drawing/2014/main" id="{1F99B7A1-9B28-48E8-81B6-4434CFD97832}"/>
              </a:ext>
            </a:extLst>
          </p:cNvPr>
          <p:cNvPicPr>
            <a:picLocks noChangeAspect="1"/>
          </p:cNvPicPr>
          <p:nvPr/>
        </p:nvPicPr>
        <p:blipFill>
          <a:blip r:embed="rId5"/>
          <a:stretch>
            <a:fillRect/>
          </a:stretch>
        </p:blipFill>
        <p:spPr>
          <a:xfrm>
            <a:off x="2691684" y="1955430"/>
            <a:ext cx="6180337" cy="3752282"/>
          </a:xfrm>
          <a:prstGeom prst="rect">
            <a:avLst/>
          </a:prstGeom>
        </p:spPr>
      </p:pic>
      <p:sp>
        <p:nvSpPr>
          <p:cNvPr id="9" name="Hộp Văn bản 6">
            <a:extLst>
              <a:ext uri="{FF2B5EF4-FFF2-40B4-BE49-F238E27FC236}">
                <a16:creationId xmlns:a16="http://schemas.microsoft.com/office/drawing/2014/main" id="{E903DA15-2A53-4E06-B79A-88D5CCE2D1D9}"/>
              </a:ext>
            </a:extLst>
          </p:cNvPr>
          <p:cNvSpPr txBox="1"/>
          <p:nvPr/>
        </p:nvSpPr>
        <p:spPr>
          <a:xfrm>
            <a:off x="328409" y="3974287"/>
            <a:ext cx="2350397" cy="1323439"/>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thành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nhóm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vì</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chúng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theo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chúng</a:t>
            </a:r>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Tính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tốt</a:t>
            </a:r>
            <a:endParaRPr lang="en-US" sz="1600" dirty="0">
              <a:latin typeface="Arial" panose="020B0604020202020204" pitchFamily="34" charset="0"/>
              <a:cs typeface="Arial" panose="020B0604020202020204" pitchFamily="34" charset="0"/>
            </a:endParaRPr>
          </a:p>
        </p:txBody>
      </p:sp>
      <p:pic>
        <p:nvPicPr>
          <p:cNvPr id="10" name="Âm thanh đã ghi">
            <a:hlinkClick r:id="" action="ppaction://media"/>
            <a:extLst>
              <a:ext uri="{FF2B5EF4-FFF2-40B4-BE49-F238E27FC236}">
                <a16:creationId xmlns:a16="http://schemas.microsoft.com/office/drawing/2014/main" id="{14509DE9-F95A-47E5-969B-BFD604467F0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483951" y="6048232"/>
            <a:ext cx="581891" cy="584775"/>
          </a:xfrm>
          <a:prstGeom prst="rect">
            <a:avLst/>
          </a:prstGeom>
        </p:spPr>
      </p:pic>
    </p:spTree>
    <p:custDataLst>
      <p:tags r:id="rId1"/>
    </p:custDataLst>
    <p:extLst>
      <p:ext uri="{BB962C8B-B14F-4D97-AF65-F5344CB8AC3E}">
        <p14:creationId xmlns:p14="http://schemas.microsoft.com/office/powerpoint/2010/main" val="103865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5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008455"/>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40796"/>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E45AAD-063B-4364-AA00-5889AD7728FE}"/>
              </a:ext>
            </a:extLst>
          </p:cNvPr>
          <p:cNvSpPr txBox="1"/>
          <p:nvPr/>
        </p:nvSpPr>
        <p:spPr>
          <a:xfrm>
            <a:off x="328409" y="2391207"/>
            <a:ext cx="2811473" cy="830997"/>
          </a:xfrm>
          <a:prstGeom prst="rect">
            <a:avLst/>
          </a:prstGeom>
          <a:noFill/>
        </p:spPr>
        <p:txBody>
          <a:bodyPr wrap="square" rtlCol="0">
            <a:spAutoFit/>
          </a:bodyPr>
          <a:lstStyle/>
          <a:p>
            <a:r>
              <a:rPr lang="vi-VN" sz="1600">
                <a:latin typeface="Arial" panose="020B0604020202020204" pitchFamily="34" charset="0"/>
                <a:cs typeface="Arial" panose="020B0604020202020204" pitchFamily="34" charset="0"/>
              </a:rPr>
              <a:t>Phương thức này không liên quan đến class, chỉ sử dụng tham số distanceCalculator</a:t>
            </a:r>
          </a:p>
        </p:txBody>
      </p:sp>
      <p:sp>
        <p:nvSpPr>
          <p:cNvPr id="12" name="TextBox 11">
            <a:extLst>
              <a:ext uri="{FF2B5EF4-FFF2-40B4-BE49-F238E27FC236}">
                <a16:creationId xmlns:a16="http://schemas.microsoft.com/office/drawing/2014/main" id="{282CD6E9-8961-4CF1-B13A-8BBAEEAC5787}"/>
              </a:ext>
            </a:extLst>
          </p:cNvPr>
          <p:cNvSpPr txBox="1"/>
          <p:nvPr/>
        </p:nvSpPr>
        <p:spPr>
          <a:xfrm>
            <a:off x="1038691" y="1334293"/>
            <a:ext cx="7884846" cy="338554"/>
          </a:xfrm>
          <a:prstGeom prst="rect">
            <a:avLst/>
          </a:prstGeom>
          <a:noFill/>
        </p:spPr>
        <p:txBody>
          <a:bodyPr wrap="square" rtlCol="0">
            <a:spAutoFit/>
          </a:bodyPr>
          <a:lstStyle/>
          <a:p>
            <a:r>
              <a:rPr lang="en-US" sz="1600">
                <a:latin typeface="Consolas" panose="020B0609020204030204" pitchFamily="49" charset="0"/>
              </a:rPr>
              <a:t>entity.shipping.DeliveryInfo, calculateShippingFee(Order order)</a:t>
            </a:r>
            <a:endParaRPr lang="vi-VN" sz="1600">
              <a:latin typeface="Consolas" panose="020B0609020204030204" pitchFamily="49" charset="0"/>
            </a:endParaRPr>
          </a:p>
        </p:txBody>
      </p:sp>
      <p:sp>
        <p:nvSpPr>
          <p:cNvPr id="13" name="TextBox 12">
            <a:extLst>
              <a:ext uri="{FF2B5EF4-FFF2-40B4-BE49-F238E27FC236}">
                <a16:creationId xmlns:a16="http://schemas.microsoft.com/office/drawing/2014/main" id="{FBB249CA-B07B-4ABF-B081-B7D6F87721DF}"/>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2.3.5 Communicational Cohesion</a:t>
            </a:r>
            <a:endParaRPr lang="vi-VN" sz="2400">
              <a:solidFill>
                <a:schemeClr val="bg1"/>
              </a:solidFill>
            </a:endParaRPr>
          </a:p>
        </p:txBody>
      </p:sp>
      <p:pic>
        <p:nvPicPr>
          <p:cNvPr id="9" name="Hình ảnh 8">
            <a:extLst>
              <a:ext uri="{FF2B5EF4-FFF2-40B4-BE49-F238E27FC236}">
                <a16:creationId xmlns:a16="http://schemas.microsoft.com/office/drawing/2014/main" id="{68070DB8-CDD4-4062-A58E-0102B2602F2D}"/>
              </a:ext>
            </a:extLst>
          </p:cNvPr>
          <p:cNvPicPr>
            <a:picLocks noChangeAspect="1"/>
          </p:cNvPicPr>
          <p:nvPr/>
        </p:nvPicPr>
        <p:blipFill>
          <a:blip r:embed="rId5"/>
          <a:stretch>
            <a:fillRect/>
          </a:stretch>
        </p:blipFill>
        <p:spPr>
          <a:xfrm>
            <a:off x="3198004" y="2008455"/>
            <a:ext cx="5612232" cy="4456738"/>
          </a:xfrm>
          <a:prstGeom prst="rect">
            <a:avLst/>
          </a:prstGeom>
        </p:spPr>
      </p:pic>
      <p:pic>
        <p:nvPicPr>
          <p:cNvPr id="10" name="Âm thanh đã ghi">
            <a:hlinkClick r:id="" action="ppaction://media"/>
            <a:extLst>
              <a:ext uri="{FF2B5EF4-FFF2-40B4-BE49-F238E27FC236}">
                <a16:creationId xmlns:a16="http://schemas.microsoft.com/office/drawing/2014/main" id="{BB17B2B4-1CC7-4AF0-9A28-47F51E12493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447718" y="6111290"/>
            <a:ext cx="487363" cy="487363"/>
          </a:xfrm>
          <a:prstGeom prst="rect">
            <a:avLst/>
          </a:prstGeom>
        </p:spPr>
      </p:pic>
    </p:spTree>
    <p:custDataLst>
      <p:tags r:id="rId1"/>
    </p:custDataLst>
    <p:extLst>
      <p:ext uri="{BB962C8B-B14F-4D97-AF65-F5344CB8AC3E}">
        <p14:creationId xmlns:p14="http://schemas.microsoft.com/office/powerpoint/2010/main" val="117104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0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2.4 Các nguyên lý SOLID</a:t>
            </a:r>
            <a:endParaRPr lang="vi-VN" sz="2400">
              <a:solidFill>
                <a:schemeClr val="bg1"/>
              </a:solidFill>
            </a:endParaRPr>
          </a:p>
        </p:txBody>
      </p:sp>
      <p:sp>
        <p:nvSpPr>
          <p:cNvPr id="4" name="TextBox 3">
            <a:extLst>
              <a:ext uri="{FF2B5EF4-FFF2-40B4-BE49-F238E27FC236}">
                <a16:creationId xmlns:a16="http://schemas.microsoft.com/office/drawing/2014/main" id="{26F1611E-8899-4C5C-BA90-52F22434EFFD}"/>
              </a:ext>
            </a:extLst>
          </p:cNvPr>
          <p:cNvSpPr txBox="1"/>
          <p:nvPr/>
        </p:nvSpPr>
        <p:spPr>
          <a:xfrm>
            <a:off x="516935" y="1617993"/>
            <a:ext cx="8046652" cy="2385268"/>
          </a:xfrm>
          <a:prstGeom prst="rect">
            <a:avLst/>
          </a:prstGeom>
          <a:noFill/>
        </p:spPr>
        <p:txBody>
          <a:bodyPr wrap="square" rtlCol="0">
            <a:spAutoFit/>
          </a:bodyPr>
          <a:lstStyle/>
          <a:p>
            <a:pPr>
              <a:spcAft>
                <a:spcPts val="600"/>
              </a:spcAft>
            </a:pPr>
            <a:r>
              <a:rPr lang="en-US">
                <a:latin typeface="Arial" panose="020B0604020202020204" pitchFamily="34" charset="0"/>
                <a:cs typeface="Arial" panose="020B0604020202020204" pitchFamily="34" charset="0"/>
              </a:rPr>
              <a:t>Bản thiết kế vi phạm các nguyên lý SOLID ở một vài module:</a:t>
            </a:r>
          </a:p>
          <a:p>
            <a:pPr marL="342900" indent="-342900">
              <a:buFontTx/>
              <a:buChar char="-"/>
            </a:pPr>
            <a:r>
              <a:rPr lang="en-US">
                <a:latin typeface="Arial" panose="020B0604020202020204" pitchFamily="34" charset="0"/>
                <a:cs typeface="Arial" panose="020B0604020202020204" pitchFamily="34" charset="0"/>
              </a:rPr>
              <a:t>Một số class phải thực hiện thêm chức năng mà người thiết kế chưa biết đặt ở đâu (SRP)</a:t>
            </a:r>
          </a:p>
          <a:p>
            <a:pPr marL="342900" indent="-342900">
              <a:buFontTx/>
              <a:buChar char="-"/>
            </a:pPr>
            <a:r>
              <a:rPr lang="en-US">
                <a:latin typeface="Arial" panose="020B0604020202020204" pitchFamily="34" charset="0"/>
                <a:cs typeface="Arial" panose="020B0604020202020204" pitchFamily="34" charset="0"/>
              </a:rPr>
              <a:t>Một số chức năng được thiết kế chưa phù hợp cho việc mở rộng sau này (OCP)</a:t>
            </a:r>
          </a:p>
          <a:p>
            <a:pPr marL="342900" indent="-342900">
              <a:buFontTx/>
              <a:buChar char="-"/>
            </a:pPr>
            <a:r>
              <a:rPr lang="en-US">
                <a:latin typeface="Arial" panose="020B0604020202020204" pitchFamily="34" charset="0"/>
                <a:cs typeface="Arial" panose="020B0604020202020204" pitchFamily="34" charset="0"/>
              </a:rPr>
              <a:t>Một số module đang phụ thuộc trực tiếp vào module cấp thấp hơn (DIP)</a:t>
            </a:r>
          </a:p>
          <a:p>
            <a:pPr marL="342900" indent="-342900">
              <a:buFontTx/>
              <a:buChar char="-"/>
            </a:pPr>
            <a:r>
              <a:rPr lang="en-US">
                <a:latin typeface="Arial" panose="020B0604020202020204" pitchFamily="34" charset="0"/>
                <a:cs typeface="Arial" panose="020B0604020202020204" pitchFamily="34" charset="0"/>
              </a:rPr>
              <a:t>Một số class kế thừa nhưng không thật sự là con của class cha (LSP &amp; ISP</a:t>
            </a:r>
          </a:p>
        </p:txBody>
      </p:sp>
    </p:spTree>
    <p:extLst>
      <p:ext uri="{BB962C8B-B14F-4D97-AF65-F5344CB8AC3E}">
        <p14:creationId xmlns:p14="http://schemas.microsoft.com/office/powerpoint/2010/main" val="1285920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65853" y="2649098"/>
            <a:ext cx="5949736" cy="2672249"/>
          </a:xfrm>
          <a:prstGeom prst="rect">
            <a:avLst/>
          </a:prstGeom>
        </p:spPr>
      </p:pic>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580973"/>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2487627"/>
            <a:ext cx="8487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328409" y="5355985"/>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8FE5D1-032C-4C7B-A0EF-283474E76BC8}"/>
              </a:ext>
            </a:extLst>
          </p:cNvPr>
          <p:cNvSpPr txBox="1"/>
          <p:nvPr/>
        </p:nvSpPr>
        <p:spPr>
          <a:xfrm>
            <a:off x="328408" y="5449330"/>
            <a:ext cx="948847" cy="369332"/>
          </a:xfrm>
          <a:prstGeom prst="rect">
            <a:avLst/>
          </a:prstGeom>
          <a:noFill/>
        </p:spPr>
        <p:txBody>
          <a:bodyPr wrap="square">
            <a:spAutoFit/>
          </a:bodyPr>
          <a:lstStyle/>
          <a:p>
            <a:r>
              <a:rPr lang="vi-VN" b="1"/>
              <a:t>Lý do:</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2.4.1 Single Responsibility Principle</a:t>
            </a:r>
            <a:endParaRPr lang="vi-VN" sz="2400">
              <a:solidFill>
                <a:schemeClr val="bg1"/>
              </a:solidFill>
            </a:endParaRPr>
          </a:p>
        </p:txBody>
      </p:sp>
      <p:sp>
        <p:nvSpPr>
          <p:cNvPr id="16" name="TextBox 15">
            <a:extLst>
              <a:ext uri="{FF2B5EF4-FFF2-40B4-BE49-F238E27FC236}">
                <a16:creationId xmlns:a16="http://schemas.microsoft.com/office/drawing/2014/main" id="{24A7A10B-76FB-41F2-8770-376DAD55AF31}"/>
              </a:ext>
            </a:extLst>
          </p:cNvPr>
          <p:cNvSpPr txBox="1"/>
          <p:nvPr/>
        </p:nvSpPr>
        <p:spPr>
          <a:xfrm>
            <a:off x="328408" y="5806950"/>
            <a:ext cx="8487181"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Các class này đều có nhiệm vụ chính theo như tên gọi, nhưng chứa những hàm không giúp ích gì cho nó</a:t>
            </a:r>
            <a:endParaRPr lang="vi-VN">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28EA4C1-E9A7-45EC-AD5C-C0D1E01C8CBE}"/>
              </a:ext>
            </a:extLst>
          </p:cNvPr>
          <p:cNvSpPr txBox="1"/>
          <p:nvPr/>
        </p:nvSpPr>
        <p:spPr>
          <a:xfrm>
            <a:off x="328408" y="2950304"/>
            <a:ext cx="2723885" cy="923330"/>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Vi phạm ở hàm md5 của AuthenticationController</a:t>
            </a:r>
            <a:r>
              <a:rPr lang="vi-VN">
                <a:latin typeface="Arial" panose="020B0604020202020204" pitchFamily="34" charset="0"/>
                <a:cs typeface="Arial" panose="020B0604020202020204" pitchFamily="34" charset="0"/>
              </a:rPr>
              <a:t>	</a:t>
            </a:r>
          </a:p>
        </p:txBody>
      </p:sp>
      <p:sp>
        <p:nvSpPr>
          <p:cNvPr id="18" name="TextBox 17">
            <a:extLst>
              <a:ext uri="{FF2B5EF4-FFF2-40B4-BE49-F238E27FC236}">
                <a16:creationId xmlns:a16="http://schemas.microsoft.com/office/drawing/2014/main" id="{65029BD3-9E19-4340-AAF4-557F15E0F330}"/>
              </a:ext>
            </a:extLst>
          </p:cNvPr>
          <p:cNvSpPr txBox="1"/>
          <p:nvPr/>
        </p:nvSpPr>
        <p:spPr>
          <a:xfrm>
            <a:off x="1103086" y="1249335"/>
            <a:ext cx="7884846" cy="1077218"/>
          </a:xfrm>
          <a:prstGeom prst="rect">
            <a:avLst/>
          </a:prstGeom>
          <a:noFill/>
        </p:spPr>
        <p:txBody>
          <a:bodyPr wrap="square" rtlCol="0">
            <a:spAutoFit/>
          </a:bodyPr>
          <a:lstStyle/>
          <a:p>
            <a:r>
              <a:rPr lang="en-US" sz="1600">
                <a:latin typeface="Consolas" panose="020B0609020204030204" pitchFamily="49" charset="0"/>
              </a:rPr>
              <a:t>controller</a:t>
            </a:r>
            <a:r>
              <a:rPr lang="vi-VN" sz="1600">
                <a:latin typeface="Consolas" panose="020B0609020204030204" pitchFamily="49" charset="0"/>
              </a:rPr>
              <a:t>.</a:t>
            </a:r>
            <a:r>
              <a:rPr lang="en-US" sz="1600">
                <a:latin typeface="Consolas" panose="020B0609020204030204" pitchFamily="49" charset="0"/>
              </a:rPr>
              <a:t>AuthenticationController</a:t>
            </a:r>
            <a:r>
              <a:rPr lang="vi-VN" sz="1600">
                <a:latin typeface="Consolas" panose="020B0609020204030204" pitchFamily="49" charset="0"/>
              </a:rPr>
              <a:t> </a:t>
            </a:r>
          </a:p>
          <a:p>
            <a:r>
              <a:rPr lang="en-US" sz="1600">
                <a:latin typeface="Consolas" panose="020B0609020204030204" pitchFamily="49" charset="0"/>
              </a:rPr>
              <a:t>controller.PaymentController</a:t>
            </a:r>
          </a:p>
          <a:p>
            <a:r>
              <a:rPr lang="en-US" sz="1600">
                <a:latin typeface="Consolas" panose="020B0609020204030204" pitchFamily="49" charset="0"/>
              </a:rPr>
              <a:t>controller.PlaceOrderController</a:t>
            </a:r>
          </a:p>
          <a:p>
            <a:r>
              <a:rPr lang="en-US" sz="1600">
                <a:latin typeface="Consolas" panose="020B0609020204030204" pitchFamily="49" charset="0"/>
              </a:rPr>
              <a:t>entity.cart.Cart </a:t>
            </a:r>
            <a:endParaRPr lang="vi-VN" sz="1600">
              <a:latin typeface="Consolas" panose="020B0609020204030204" pitchFamily="49" charset="0"/>
            </a:endParaRPr>
          </a:p>
        </p:txBody>
      </p:sp>
    </p:spTree>
    <p:extLst>
      <p:ext uri="{BB962C8B-B14F-4D97-AF65-F5344CB8AC3E}">
        <p14:creationId xmlns:p14="http://schemas.microsoft.com/office/powerpoint/2010/main" val="3354508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204598"/>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2111252"/>
            <a:ext cx="8487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328409" y="5061030"/>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8FE5D1-032C-4C7B-A0EF-283474E76BC8}"/>
              </a:ext>
            </a:extLst>
          </p:cNvPr>
          <p:cNvSpPr txBox="1"/>
          <p:nvPr/>
        </p:nvSpPr>
        <p:spPr>
          <a:xfrm>
            <a:off x="328408" y="5154375"/>
            <a:ext cx="948847" cy="369332"/>
          </a:xfrm>
          <a:prstGeom prst="rect">
            <a:avLst/>
          </a:prstGeom>
          <a:noFill/>
        </p:spPr>
        <p:txBody>
          <a:bodyPr wrap="square">
            <a:spAutoFit/>
          </a:bodyPr>
          <a:lstStyle/>
          <a:p>
            <a:r>
              <a:rPr lang="vi-VN" b="1"/>
              <a:t>Lý do:</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2.4.</a:t>
            </a:r>
            <a:r>
              <a:rPr lang="en-US" sz="2400" b="0" i="0" u="none" strike="noStrike">
                <a:solidFill>
                  <a:schemeClr val="bg1"/>
                </a:solidFill>
                <a:effectLst/>
                <a:latin typeface="Arial" panose="020B0604020202020204" pitchFamily="34" charset="0"/>
              </a:rPr>
              <a:t>2</a:t>
            </a:r>
            <a:r>
              <a:rPr lang="vi-VN" sz="2400" b="0" i="0" u="none" strike="noStrike">
                <a:solidFill>
                  <a:schemeClr val="bg1"/>
                </a:solidFill>
                <a:effectLst/>
                <a:latin typeface="Arial" panose="020B0604020202020204" pitchFamily="34" charset="0"/>
              </a:rPr>
              <a:t> </a:t>
            </a:r>
            <a:r>
              <a:rPr lang="en-US" sz="2400" b="0" i="0" u="none" strike="noStrike">
                <a:solidFill>
                  <a:schemeClr val="bg1"/>
                </a:solidFill>
                <a:effectLst/>
                <a:latin typeface="Arial" panose="020B0604020202020204" pitchFamily="34" charset="0"/>
              </a:rPr>
              <a:t>Open-Close </a:t>
            </a:r>
            <a:r>
              <a:rPr lang="vi-VN" sz="2400" b="0" i="0" u="none" strike="noStrike">
                <a:solidFill>
                  <a:schemeClr val="bg1"/>
                </a:solidFill>
                <a:effectLst/>
                <a:latin typeface="Arial" panose="020B0604020202020204" pitchFamily="34" charset="0"/>
              </a:rPr>
              <a:t>Principle</a:t>
            </a:r>
            <a:endParaRPr lang="vi-VN" sz="2400">
              <a:solidFill>
                <a:schemeClr val="bg1"/>
              </a:solidFill>
            </a:endParaRPr>
          </a:p>
        </p:txBody>
      </p:sp>
      <p:sp>
        <p:nvSpPr>
          <p:cNvPr id="16" name="TextBox 15">
            <a:extLst>
              <a:ext uri="{FF2B5EF4-FFF2-40B4-BE49-F238E27FC236}">
                <a16:creationId xmlns:a16="http://schemas.microsoft.com/office/drawing/2014/main" id="{24A7A10B-76FB-41F2-8770-376DAD55AF31}"/>
              </a:ext>
            </a:extLst>
          </p:cNvPr>
          <p:cNvSpPr txBox="1"/>
          <p:nvPr/>
        </p:nvSpPr>
        <p:spPr>
          <a:xfrm>
            <a:off x="328408" y="5511995"/>
            <a:ext cx="8423705"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Class PaymentController vi phạm nếu sau này muốn thêm hình thức thanh toán khác.</a:t>
            </a:r>
          </a:p>
          <a:p>
            <a:r>
              <a:rPr lang="en-US" sz="1600">
                <a:latin typeface="Arial" panose="020B0604020202020204" pitchFamily="34" charset="0"/>
                <a:cs typeface="Arial" panose="020B0604020202020204" pitchFamily="34" charset="0"/>
              </a:rPr>
              <a:t>Class DeliveryInfo vi phạm nếu sau này muốn thêm thông tin vận chuyển khác.</a:t>
            </a:r>
            <a:endParaRPr lang="vi-VN" sz="160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28EA4C1-E9A7-45EC-AD5C-C0D1E01C8CBE}"/>
              </a:ext>
            </a:extLst>
          </p:cNvPr>
          <p:cNvSpPr txBox="1"/>
          <p:nvPr/>
        </p:nvSpPr>
        <p:spPr>
          <a:xfrm>
            <a:off x="328408" y="2573929"/>
            <a:ext cx="2210949" cy="369332"/>
          </a:xfrm>
          <a:prstGeom prst="rect">
            <a:avLst/>
          </a:prstGeom>
          <a:noFill/>
        </p:spPr>
        <p:txBody>
          <a:bodyPr wrap="square" rtlCol="0">
            <a:spAutoFit/>
          </a:bodyPr>
          <a:lstStyle/>
          <a:p>
            <a:endParaRPr lang="vi-VN"/>
          </a:p>
        </p:txBody>
      </p:sp>
      <p:sp>
        <p:nvSpPr>
          <p:cNvPr id="18" name="TextBox 17">
            <a:extLst>
              <a:ext uri="{FF2B5EF4-FFF2-40B4-BE49-F238E27FC236}">
                <a16:creationId xmlns:a16="http://schemas.microsoft.com/office/drawing/2014/main" id="{65029BD3-9E19-4340-AAF4-557F15E0F330}"/>
              </a:ext>
            </a:extLst>
          </p:cNvPr>
          <p:cNvSpPr txBox="1"/>
          <p:nvPr/>
        </p:nvSpPr>
        <p:spPr>
          <a:xfrm>
            <a:off x="1038691" y="1334293"/>
            <a:ext cx="7884846" cy="584775"/>
          </a:xfrm>
          <a:prstGeom prst="rect">
            <a:avLst/>
          </a:prstGeom>
          <a:noFill/>
        </p:spPr>
        <p:txBody>
          <a:bodyPr wrap="square" rtlCol="0">
            <a:spAutoFit/>
          </a:bodyPr>
          <a:lstStyle/>
          <a:p>
            <a:r>
              <a:rPr lang="en-US" sz="1600">
                <a:latin typeface="Consolas" panose="020B0609020204030204" pitchFamily="49" charset="0"/>
              </a:rPr>
              <a:t>entity</a:t>
            </a:r>
            <a:r>
              <a:rPr lang="vi-VN" sz="1600">
                <a:latin typeface="Consolas" panose="020B0609020204030204" pitchFamily="49" charset="0"/>
              </a:rPr>
              <a:t>.</a:t>
            </a:r>
            <a:r>
              <a:rPr lang="en-US" sz="1600">
                <a:latin typeface="Consolas" panose="020B0609020204030204" pitchFamily="49" charset="0"/>
              </a:rPr>
              <a:t>shipping.DeliveryInfo</a:t>
            </a:r>
            <a:r>
              <a:rPr lang="vi-VN" sz="1600">
                <a:latin typeface="Consolas" panose="020B0609020204030204" pitchFamily="49" charset="0"/>
              </a:rPr>
              <a:t> </a:t>
            </a:r>
          </a:p>
          <a:p>
            <a:r>
              <a:rPr lang="en-US" sz="1600">
                <a:latin typeface="Consolas" panose="020B0609020204030204" pitchFamily="49" charset="0"/>
              </a:rPr>
              <a:t>controller.PaymentController</a:t>
            </a:r>
            <a:endParaRPr lang="vi-VN" sz="1600">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1433881" y="2326694"/>
            <a:ext cx="5238767" cy="2595017"/>
          </a:xfrm>
          <a:prstGeom prst="rect">
            <a:avLst/>
          </a:prstGeom>
        </p:spPr>
      </p:pic>
    </p:spTree>
    <p:extLst>
      <p:ext uri="{BB962C8B-B14F-4D97-AF65-F5344CB8AC3E}">
        <p14:creationId xmlns:p14="http://schemas.microsoft.com/office/powerpoint/2010/main" val="238501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204598"/>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2111252"/>
            <a:ext cx="8487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328409" y="4816332"/>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8FE5D1-032C-4C7B-A0EF-283474E76BC8}"/>
              </a:ext>
            </a:extLst>
          </p:cNvPr>
          <p:cNvSpPr txBox="1"/>
          <p:nvPr/>
        </p:nvSpPr>
        <p:spPr>
          <a:xfrm>
            <a:off x="328408" y="4979498"/>
            <a:ext cx="948847" cy="369332"/>
          </a:xfrm>
          <a:prstGeom prst="rect">
            <a:avLst/>
          </a:prstGeom>
          <a:noFill/>
        </p:spPr>
        <p:txBody>
          <a:bodyPr wrap="square">
            <a:spAutoFit/>
          </a:bodyPr>
          <a:lstStyle/>
          <a:p>
            <a:r>
              <a:rPr lang="vi-VN" b="1"/>
              <a:t>Lý do:</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712559" cy="430887"/>
          </a:xfrm>
          <a:prstGeom prst="rect">
            <a:avLst/>
          </a:prstGeom>
          <a:noFill/>
        </p:spPr>
        <p:txBody>
          <a:bodyPr wrap="square">
            <a:spAutoFit/>
          </a:bodyPr>
          <a:lstStyle/>
          <a:p>
            <a:pPr rtl="0">
              <a:spcBef>
                <a:spcPts val="600"/>
              </a:spcBef>
              <a:spcAft>
                <a:spcPts val="0"/>
              </a:spcAft>
            </a:pPr>
            <a:r>
              <a:rPr lang="vi-VN" sz="2100" b="0" i="0" u="none" strike="noStrike">
                <a:solidFill>
                  <a:schemeClr val="bg1"/>
                </a:solidFill>
                <a:effectLst/>
                <a:latin typeface="Arial" panose="020B0604020202020204" pitchFamily="34" charset="0"/>
              </a:rPr>
              <a:t>2.4.</a:t>
            </a:r>
            <a:r>
              <a:rPr lang="en-US" sz="2100" b="0" i="0" u="none" strike="noStrike">
                <a:solidFill>
                  <a:schemeClr val="bg1"/>
                </a:solidFill>
                <a:effectLst/>
                <a:latin typeface="Arial" panose="020B0604020202020204" pitchFamily="34" charset="0"/>
              </a:rPr>
              <a:t>3</a:t>
            </a:r>
            <a:r>
              <a:rPr lang="vi-VN" sz="2100" b="0" i="0" u="none" strike="noStrike">
                <a:solidFill>
                  <a:schemeClr val="bg1"/>
                </a:solidFill>
                <a:effectLst/>
                <a:latin typeface="Arial" panose="020B0604020202020204" pitchFamily="34" charset="0"/>
              </a:rPr>
              <a:t> </a:t>
            </a:r>
            <a:r>
              <a:rPr lang="en-US" sz="2100" b="0" i="0" u="none" strike="noStrike">
                <a:solidFill>
                  <a:schemeClr val="bg1"/>
                </a:solidFill>
                <a:effectLst/>
                <a:latin typeface="Arial" panose="020B0604020202020204" pitchFamily="34" charset="0"/>
              </a:rPr>
              <a:t>Liskov Substitution </a:t>
            </a:r>
            <a:r>
              <a:rPr lang="vi-VN" sz="2100" b="0" i="0" u="none" strike="noStrike">
                <a:solidFill>
                  <a:schemeClr val="bg1"/>
                </a:solidFill>
                <a:effectLst/>
                <a:latin typeface="Arial" panose="020B0604020202020204" pitchFamily="34" charset="0"/>
              </a:rPr>
              <a:t>Principle</a:t>
            </a:r>
            <a:r>
              <a:rPr lang="en-US" sz="2100" b="0" i="0" u="none" strike="noStrike">
                <a:solidFill>
                  <a:schemeClr val="bg1"/>
                </a:solidFill>
                <a:effectLst/>
                <a:latin typeface="Arial" panose="020B0604020202020204" pitchFamily="34" charset="0"/>
              </a:rPr>
              <a:t> và Interface Segregation Principle</a:t>
            </a:r>
            <a:endParaRPr lang="vi-VN" sz="2100">
              <a:solidFill>
                <a:schemeClr val="bg1"/>
              </a:solidFill>
            </a:endParaRPr>
          </a:p>
        </p:txBody>
      </p:sp>
      <p:sp>
        <p:nvSpPr>
          <p:cNvPr id="16" name="TextBox 15">
            <a:extLst>
              <a:ext uri="{FF2B5EF4-FFF2-40B4-BE49-F238E27FC236}">
                <a16:creationId xmlns:a16="http://schemas.microsoft.com/office/drawing/2014/main" id="{24A7A10B-76FB-41F2-8770-376DAD55AF31}"/>
              </a:ext>
            </a:extLst>
          </p:cNvPr>
          <p:cNvSpPr txBox="1"/>
          <p:nvPr/>
        </p:nvSpPr>
        <p:spPr>
          <a:xfrm>
            <a:off x="328408" y="5348830"/>
            <a:ext cx="8487181" cy="1077218"/>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Class AuthenticationController không liên quan gì đến 2 phương thức của class BaseController (checkMediaInCart và getListCartMedia)</a:t>
            </a:r>
          </a:p>
          <a:p>
            <a:r>
              <a:rPr lang="en-US" sz="1600">
                <a:latin typeface="Arial" panose="020B0604020202020204" pitchFamily="34" charset="0"/>
                <a:cs typeface="Arial" panose="020B0604020202020204" pitchFamily="34" charset="0"/>
              </a:rPr>
              <a:t>Class HomeScreenHandler không dùng đến 2 phương thức của class BaseScreenHandler (setPreviousScreen và getPreviousScreen)</a:t>
            </a:r>
            <a:endParaRPr lang="vi-VN" sz="160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28EA4C1-E9A7-45EC-AD5C-C0D1E01C8CBE}"/>
              </a:ext>
            </a:extLst>
          </p:cNvPr>
          <p:cNvSpPr txBox="1"/>
          <p:nvPr/>
        </p:nvSpPr>
        <p:spPr>
          <a:xfrm>
            <a:off x="328408" y="2608620"/>
            <a:ext cx="1969948" cy="1323439"/>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Các class này kế thừa từ class cha nhưng không hoàn toàn là con của class cha</a:t>
            </a:r>
            <a:endParaRPr lang="vi-VN" sz="160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5029BD3-9E19-4340-AAF4-557F15E0F330}"/>
              </a:ext>
            </a:extLst>
          </p:cNvPr>
          <p:cNvSpPr txBox="1"/>
          <p:nvPr/>
        </p:nvSpPr>
        <p:spPr>
          <a:xfrm>
            <a:off x="1038691" y="1334293"/>
            <a:ext cx="7884846" cy="584775"/>
          </a:xfrm>
          <a:prstGeom prst="rect">
            <a:avLst/>
          </a:prstGeom>
          <a:noFill/>
        </p:spPr>
        <p:txBody>
          <a:bodyPr wrap="square" rtlCol="0">
            <a:spAutoFit/>
          </a:bodyPr>
          <a:lstStyle/>
          <a:p>
            <a:r>
              <a:rPr lang="en-US" sz="1600">
                <a:latin typeface="Consolas" panose="020B0609020204030204" pitchFamily="49" charset="0"/>
              </a:rPr>
              <a:t>Views.screen.home.HomeScreenController</a:t>
            </a:r>
            <a:endParaRPr lang="vi-VN" sz="1600">
              <a:latin typeface="Consolas" panose="020B0609020204030204" pitchFamily="49" charset="0"/>
            </a:endParaRPr>
          </a:p>
          <a:p>
            <a:r>
              <a:rPr lang="en-US" sz="1600">
                <a:latin typeface="Consolas" panose="020B0609020204030204" pitchFamily="49" charset="0"/>
              </a:rPr>
              <a:t>controller.AuthenticationController</a:t>
            </a:r>
            <a:endParaRPr lang="vi-VN" sz="1600">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2584756" y="2713282"/>
            <a:ext cx="6338781" cy="305818"/>
          </a:xfrm>
          <a:prstGeom prst="rect">
            <a:avLst/>
          </a:prstGeom>
        </p:spPr>
      </p:pic>
      <p:pic>
        <p:nvPicPr>
          <p:cNvPr id="9" name="Picture 8"/>
          <p:cNvPicPr>
            <a:picLocks noChangeAspect="1"/>
          </p:cNvPicPr>
          <p:nvPr/>
        </p:nvPicPr>
        <p:blipFill>
          <a:blip r:embed="rId3"/>
          <a:stretch>
            <a:fillRect/>
          </a:stretch>
        </p:blipFill>
        <p:spPr>
          <a:xfrm>
            <a:off x="2584756" y="3366812"/>
            <a:ext cx="5891979" cy="277785"/>
          </a:xfrm>
          <a:prstGeom prst="rect">
            <a:avLst/>
          </a:prstGeom>
        </p:spPr>
      </p:pic>
    </p:spTree>
    <p:extLst>
      <p:ext uri="{BB962C8B-B14F-4D97-AF65-F5344CB8AC3E}">
        <p14:creationId xmlns:p14="http://schemas.microsoft.com/office/powerpoint/2010/main" val="1541143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204598"/>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2111252"/>
            <a:ext cx="8487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328409" y="5061030"/>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8FE5D1-032C-4C7B-A0EF-283474E76BC8}"/>
              </a:ext>
            </a:extLst>
          </p:cNvPr>
          <p:cNvSpPr txBox="1"/>
          <p:nvPr/>
        </p:nvSpPr>
        <p:spPr>
          <a:xfrm>
            <a:off x="328408" y="5154375"/>
            <a:ext cx="948847" cy="369332"/>
          </a:xfrm>
          <a:prstGeom prst="rect">
            <a:avLst/>
          </a:prstGeom>
          <a:noFill/>
        </p:spPr>
        <p:txBody>
          <a:bodyPr wrap="square">
            <a:spAutoFit/>
          </a:bodyPr>
          <a:lstStyle/>
          <a:p>
            <a:r>
              <a:rPr lang="vi-VN" b="1"/>
              <a:t>Lý do:</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2.4.4 </a:t>
            </a:r>
            <a:r>
              <a:rPr lang="en-US" sz="2400" b="0" i="0" u="none" strike="noStrike">
                <a:solidFill>
                  <a:schemeClr val="bg1"/>
                </a:solidFill>
                <a:effectLst/>
                <a:latin typeface="Arial" panose="020B0604020202020204" pitchFamily="34" charset="0"/>
              </a:rPr>
              <a:t>Dependency Inversion </a:t>
            </a:r>
            <a:r>
              <a:rPr lang="vi-VN" sz="2400" b="0" i="0" u="none" strike="noStrike">
                <a:solidFill>
                  <a:schemeClr val="bg1"/>
                </a:solidFill>
                <a:effectLst/>
                <a:latin typeface="Arial" panose="020B0604020202020204" pitchFamily="34" charset="0"/>
              </a:rPr>
              <a:t>Principle</a:t>
            </a:r>
            <a:endParaRPr lang="vi-VN" sz="2400">
              <a:solidFill>
                <a:schemeClr val="bg1"/>
              </a:solidFill>
            </a:endParaRPr>
          </a:p>
        </p:txBody>
      </p:sp>
      <p:sp>
        <p:nvSpPr>
          <p:cNvPr id="16" name="TextBox 15">
            <a:extLst>
              <a:ext uri="{FF2B5EF4-FFF2-40B4-BE49-F238E27FC236}">
                <a16:creationId xmlns:a16="http://schemas.microsoft.com/office/drawing/2014/main" id="{24A7A10B-76FB-41F2-8770-376DAD55AF31}"/>
              </a:ext>
            </a:extLst>
          </p:cNvPr>
          <p:cNvSpPr txBox="1"/>
          <p:nvPr/>
        </p:nvSpPr>
        <p:spPr>
          <a:xfrm>
            <a:off x="328408" y="5511995"/>
            <a:ext cx="8487181"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Class AuthenticationController phụ thuộc vào UserDAO</a:t>
            </a:r>
          </a:p>
          <a:p>
            <a:r>
              <a:rPr lang="en-US">
                <a:latin typeface="Arial" panose="020B0604020202020204" pitchFamily="34" charset="0"/>
                <a:cs typeface="Arial" panose="020B0604020202020204" pitchFamily="34" charset="0"/>
              </a:rPr>
              <a:t>Class Order phụ thuộc vào hàm calculateShippingFee của class DeliveryInfo</a:t>
            </a:r>
            <a:endParaRPr lang="vi-VN">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28EA4C1-E9A7-45EC-AD5C-C0D1E01C8CBE}"/>
              </a:ext>
            </a:extLst>
          </p:cNvPr>
          <p:cNvSpPr txBox="1"/>
          <p:nvPr/>
        </p:nvSpPr>
        <p:spPr>
          <a:xfrm>
            <a:off x="328408" y="2608620"/>
            <a:ext cx="1969948"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Các class này phụ thuộc trực tiếp vào class cấp thấp hơn</a:t>
            </a:r>
            <a:endParaRPr lang="vi-VN">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5029BD3-9E19-4340-AAF4-557F15E0F330}"/>
              </a:ext>
            </a:extLst>
          </p:cNvPr>
          <p:cNvSpPr txBox="1"/>
          <p:nvPr/>
        </p:nvSpPr>
        <p:spPr>
          <a:xfrm>
            <a:off x="1038691" y="1334293"/>
            <a:ext cx="7884846" cy="584775"/>
          </a:xfrm>
          <a:prstGeom prst="rect">
            <a:avLst/>
          </a:prstGeom>
          <a:noFill/>
        </p:spPr>
        <p:txBody>
          <a:bodyPr wrap="square" rtlCol="0">
            <a:spAutoFit/>
          </a:bodyPr>
          <a:lstStyle/>
          <a:p>
            <a:r>
              <a:rPr lang="en-US" sz="1600">
                <a:latin typeface="Consolas" panose="020B0609020204030204" pitchFamily="49" charset="0"/>
              </a:rPr>
              <a:t>entity</a:t>
            </a:r>
            <a:r>
              <a:rPr lang="vi-VN" sz="1600">
                <a:latin typeface="Consolas" panose="020B0609020204030204" pitchFamily="49" charset="0"/>
              </a:rPr>
              <a:t>.</a:t>
            </a:r>
            <a:r>
              <a:rPr lang="en-US" sz="1600">
                <a:latin typeface="Consolas" panose="020B0609020204030204" pitchFamily="49" charset="0"/>
              </a:rPr>
              <a:t>order.Order</a:t>
            </a:r>
            <a:r>
              <a:rPr lang="vi-VN" sz="1600">
                <a:latin typeface="Consolas" panose="020B0609020204030204" pitchFamily="49" charset="0"/>
              </a:rPr>
              <a:t> </a:t>
            </a:r>
          </a:p>
          <a:p>
            <a:r>
              <a:rPr lang="en-US" sz="1600">
                <a:latin typeface="Consolas" panose="020B0609020204030204" pitchFamily="49" charset="0"/>
              </a:rPr>
              <a:t>controller.AuthenticationController</a:t>
            </a:r>
            <a:endParaRPr lang="vi-VN" sz="1600">
              <a:latin typeface="Consolas" panose="020B0609020204030204" pitchFamily="49" charset="0"/>
            </a:endParaRPr>
          </a:p>
        </p:txBody>
      </p:sp>
      <p:pic>
        <p:nvPicPr>
          <p:cNvPr id="2" name="Picture 1"/>
          <p:cNvPicPr>
            <a:picLocks noChangeAspect="1"/>
          </p:cNvPicPr>
          <p:nvPr/>
        </p:nvPicPr>
        <p:blipFill>
          <a:blip r:embed="rId2"/>
          <a:stretch>
            <a:fillRect/>
          </a:stretch>
        </p:blipFill>
        <p:spPr>
          <a:xfrm>
            <a:off x="2584756" y="2356126"/>
            <a:ext cx="6018493" cy="812955"/>
          </a:xfrm>
          <a:prstGeom prst="rect">
            <a:avLst/>
          </a:prstGeom>
        </p:spPr>
      </p:pic>
      <p:pic>
        <p:nvPicPr>
          <p:cNvPr id="3" name="Picture 2"/>
          <p:cNvPicPr>
            <a:picLocks noChangeAspect="1"/>
          </p:cNvPicPr>
          <p:nvPr/>
        </p:nvPicPr>
        <p:blipFill>
          <a:blip r:embed="rId3"/>
          <a:stretch>
            <a:fillRect/>
          </a:stretch>
        </p:blipFill>
        <p:spPr>
          <a:xfrm>
            <a:off x="2584756" y="3552927"/>
            <a:ext cx="6425992" cy="821367"/>
          </a:xfrm>
          <a:prstGeom prst="rect">
            <a:avLst/>
          </a:prstGeom>
        </p:spPr>
      </p:pic>
    </p:spTree>
    <p:extLst>
      <p:ext uri="{BB962C8B-B14F-4D97-AF65-F5344CB8AC3E}">
        <p14:creationId xmlns:p14="http://schemas.microsoft.com/office/powerpoint/2010/main" val="3757401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2.5 Clean Code</a:t>
            </a:r>
            <a:endParaRPr lang="vi-VN" sz="2400">
              <a:solidFill>
                <a:schemeClr val="bg1"/>
              </a:solidFill>
            </a:endParaRPr>
          </a:p>
        </p:txBody>
      </p:sp>
      <p:sp>
        <p:nvSpPr>
          <p:cNvPr id="3" name="TextBox 2">
            <a:extLst>
              <a:ext uri="{FF2B5EF4-FFF2-40B4-BE49-F238E27FC236}">
                <a16:creationId xmlns:a16="http://schemas.microsoft.com/office/drawing/2014/main" id="{282CD6E9-8961-4CF1-B13A-8BBAEEAC5787}"/>
              </a:ext>
            </a:extLst>
          </p:cNvPr>
          <p:cNvSpPr txBox="1"/>
          <p:nvPr/>
        </p:nvSpPr>
        <p:spPr>
          <a:xfrm>
            <a:off x="328410" y="1463107"/>
            <a:ext cx="8435323" cy="1169551"/>
          </a:xfrm>
          <a:prstGeom prst="rect">
            <a:avLst/>
          </a:prstGeom>
          <a:noFill/>
        </p:spPr>
        <p:txBody>
          <a:bodyPr wrap="none" rtlCol="0">
            <a:spAutoFit/>
          </a:bodyPr>
          <a:lstStyle/>
          <a:p>
            <a:pPr>
              <a:spcAft>
                <a:spcPts val="600"/>
              </a:spcAft>
            </a:pPr>
            <a:r>
              <a:rPr lang="vi-VN" sz="2000"/>
              <a:t>Đánh giá chung về mức độ clean code:</a:t>
            </a:r>
          </a:p>
          <a:p>
            <a:pPr marL="342900" indent="-342900">
              <a:spcAft>
                <a:spcPts val="600"/>
              </a:spcAft>
              <a:buFont typeface="Arial" panose="020B0604020202020204" pitchFamily="34" charset="0"/>
              <a:buChar char="•"/>
            </a:pPr>
            <a:r>
              <a:rPr lang="vi-VN" sz="2000"/>
              <a:t>Phần clear name đã được thực hiện tốt.</a:t>
            </a:r>
          </a:p>
          <a:p>
            <a:pPr marL="342900" indent="-342900">
              <a:spcAft>
                <a:spcPts val="600"/>
              </a:spcAft>
              <a:buFont typeface="Arial" panose="020B0604020202020204" pitchFamily="34" charset="0"/>
              <a:buChar char="•"/>
            </a:pPr>
            <a:r>
              <a:rPr lang="vi-VN" sz="2000"/>
              <a:t>Các method và class chưa thực sự clean, cần refactor lại nhiều phần.</a:t>
            </a:r>
          </a:p>
        </p:txBody>
      </p:sp>
    </p:spTree>
    <p:extLst>
      <p:ext uri="{BB962C8B-B14F-4D97-AF65-F5344CB8AC3E}">
        <p14:creationId xmlns:p14="http://schemas.microsoft.com/office/powerpoint/2010/main" val="3504595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2.5 Clean Code</a:t>
            </a:r>
            <a:endParaRPr lang="vi-VN" sz="2400">
              <a:solidFill>
                <a:schemeClr val="bg1"/>
              </a:solidFill>
            </a:endParaRPr>
          </a:p>
        </p:txBody>
      </p:sp>
      <p:sp>
        <p:nvSpPr>
          <p:cNvPr id="3" name="TextBox 2">
            <a:extLst>
              <a:ext uri="{FF2B5EF4-FFF2-40B4-BE49-F238E27FC236}">
                <a16:creationId xmlns:a16="http://schemas.microsoft.com/office/drawing/2014/main" id="{282CD6E9-8961-4CF1-B13A-8BBAEEAC5787}"/>
              </a:ext>
            </a:extLst>
          </p:cNvPr>
          <p:cNvSpPr txBox="1"/>
          <p:nvPr/>
        </p:nvSpPr>
        <p:spPr>
          <a:xfrm>
            <a:off x="328410" y="1463107"/>
            <a:ext cx="8435323" cy="1169551"/>
          </a:xfrm>
          <a:prstGeom prst="rect">
            <a:avLst/>
          </a:prstGeom>
          <a:noFill/>
        </p:spPr>
        <p:txBody>
          <a:bodyPr wrap="none" rtlCol="0">
            <a:spAutoFit/>
          </a:bodyPr>
          <a:lstStyle/>
          <a:p>
            <a:pPr>
              <a:spcAft>
                <a:spcPts val="600"/>
              </a:spcAft>
            </a:pPr>
            <a:r>
              <a:rPr lang="vi-VN" sz="2000"/>
              <a:t>Đánh giá chung về mức độ clean code:</a:t>
            </a:r>
          </a:p>
          <a:p>
            <a:pPr marL="342900" indent="-342900">
              <a:spcAft>
                <a:spcPts val="600"/>
              </a:spcAft>
              <a:buFont typeface="Arial" panose="020B0604020202020204" pitchFamily="34" charset="0"/>
              <a:buChar char="•"/>
            </a:pPr>
            <a:r>
              <a:rPr lang="vi-VN" sz="2000"/>
              <a:t>Phần clear name đã được thực hiện tốt.</a:t>
            </a:r>
          </a:p>
          <a:p>
            <a:pPr marL="342900" indent="-342900">
              <a:spcAft>
                <a:spcPts val="600"/>
              </a:spcAft>
              <a:buFont typeface="Arial" panose="020B0604020202020204" pitchFamily="34" charset="0"/>
              <a:buChar char="•"/>
            </a:pPr>
            <a:r>
              <a:rPr lang="vi-VN" sz="2000"/>
              <a:t>Các method và class chưa thực sự clean, cần refactor lại nhiều phần.</a:t>
            </a:r>
          </a:p>
        </p:txBody>
      </p:sp>
    </p:spTree>
    <p:extLst>
      <p:ext uri="{BB962C8B-B14F-4D97-AF65-F5344CB8AC3E}">
        <p14:creationId xmlns:p14="http://schemas.microsoft.com/office/powerpoint/2010/main" val="3342981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1927210"/>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15417"/>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4C3A19-9057-4F66-A3F6-8C664C65D9E9}"/>
              </a:ext>
            </a:extLst>
          </p:cNvPr>
          <p:cNvSpPr txBox="1"/>
          <p:nvPr/>
        </p:nvSpPr>
        <p:spPr>
          <a:xfrm>
            <a:off x="328409" y="2902326"/>
            <a:ext cx="8487181" cy="584775"/>
          </a:xfrm>
          <a:prstGeom prst="rect">
            <a:avLst/>
          </a:prstGeom>
          <a:noFill/>
        </p:spPr>
        <p:txBody>
          <a:bodyPr wrap="square" rtlCol="0">
            <a:spAutoFit/>
          </a:bodyPr>
          <a:lstStyle/>
          <a:p>
            <a:r>
              <a:rPr lang="vi-VN" sz="1600"/>
              <a:t>Các phần khởi tạo FadeTransition, tham số đầu tiên truyền vào thời gian cố định. Trong trường hợp cần sửa đổi sẽ gây ra khó khăn.</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2.5.1 Clear Name</a:t>
            </a:r>
            <a:endParaRPr lang="vi-VN" sz="2400">
              <a:solidFill>
                <a:schemeClr val="bg1"/>
              </a:solidFill>
            </a:endParaRPr>
          </a:p>
        </p:txBody>
      </p:sp>
      <p:sp>
        <p:nvSpPr>
          <p:cNvPr id="16" name="TextBox 15">
            <a:extLst>
              <a:ext uri="{FF2B5EF4-FFF2-40B4-BE49-F238E27FC236}">
                <a16:creationId xmlns:a16="http://schemas.microsoft.com/office/drawing/2014/main" id="{1F0CA728-D06C-478D-B0EA-F9CCCF8D20EC}"/>
              </a:ext>
            </a:extLst>
          </p:cNvPr>
          <p:cNvSpPr txBox="1"/>
          <p:nvPr/>
        </p:nvSpPr>
        <p:spPr>
          <a:xfrm>
            <a:off x="1038691" y="1334293"/>
            <a:ext cx="7884846" cy="338554"/>
          </a:xfrm>
          <a:prstGeom prst="rect">
            <a:avLst/>
          </a:prstGeom>
          <a:noFill/>
        </p:spPr>
        <p:txBody>
          <a:bodyPr wrap="square" rtlCol="0">
            <a:spAutoFit/>
          </a:bodyPr>
          <a:lstStyle/>
          <a:p>
            <a:r>
              <a:rPr lang="vi-VN" sz="1600">
                <a:latin typeface="Consolas" panose="020B0609020204030204" pitchFamily="49" charset="0"/>
              </a:rPr>
              <a:t>default.App, method start()</a:t>
            </a:r>
          </a:p>
        </p:txBody>
      </p:sp>
      <p:pic>
        <p:nvPicPr>
          <p:cNvPr id="3" name="Picture 2">
            <a:extLst>
              <a:ext uri="{FF2B5EF4-FFF2-40B4-BE49-F238E27FC236}">
                <a16:creationId xmlns:a16="http://schemas.microsoft.com/office/drawing/2014/main" id="{C15DE73B-9A4A-4B60-8976-65215B0DFE52}"/>
              </a:ext>
            </a:extLst>
          </p:cNvPr>
          <p:cNvPicPr>
            <a:picLocks noChangeAspect="1"/>
          </p:cNvPicPr>
          <p:nvPr/>
        </p:nvPicPr>
        <p:blipFill rotWithShape="1">
          <a:blip r:embed="rId2"/>
          <a:srcRect t="51872" b="26844"/>
          <a:stretch/>
        </p:blipFill>
        <p:spPr>
          <a:xfrm>
            <a:off x="406186" y="2330635"/>
            <a:ext cx="8409404" cy="470116"/>
          </a:xfrm>
          <a:prstGeom prst="rect">
            <a:avLst/>
          </a:prstGeom>
        </p:spPr>
      </p:pic>
      <p:sp>
        <p:nvSpPr>
          <p:cNvPr id="18" name="TextBox 17">
            <a:extLst>
              <a:ext uri="{FF2B5EF4-FFF2-40B4-BE49-F238E27FC236}">
                <a16:creationId xmlns:a16="http://schemas.microsoft.com/office/drawing/2014/main" id="{AD7C7D9A-D34B-494E-B597-7D9091C154AC}"/>
              </a:ext>
            </a:extLst>
          </p:cNvPr>
          <p:cNvSpPr txBox="1"/>
          <p:nvPr/>
        </p:nvSpPr>
        <p:spPr>
          <a:xfrm>
            <a:off x="328407" y="3487101"/>
            <a:ext cx="5467085" cy="338554"/>
          </a:xfrm>
          <a:prstGeom prst="rect">
            <a:avLst/>
          </a:prstGeom>
          <a:noFill/>
        </p:spPr>
        <p:txBody>
          <a:bodyPr wrap="square" rtlCol="0">
            <a:spAutoFit/>
          </a:bodyPr>
          <a:lstStyle/>
          <a:p>
            <a:r>
              <a:rPr lang="vi-VN" sz="1600"/>
              <a:t>Nên đưa các tham số này thành thuộc tính static final</a:t>
            </a:r>
          </a:p>
        </p:txBody>
      </p:sp>
      <p:pic>
        <p:nvPicPr>
          <p:cNvPr id="7" name="Picture 6">
            <a:extLst>
              <a:ext uri="{FF2B5EF4-FFF2-40B4-BE49-F238E27FC236}">
                <a16:creationId xmlns:a16="http://schemas.microsoft.com/office/drawing/2014/main" id="{782C4B00-D840-4846-A6A3-A60335DA0631}"/>
              </a:ext>
            </a:extLst>
          </p:cNvPr>
          <p:cNvPicPr>
            <a:picLocks noChangeAspect="1"/>
          </p:cNvPicPr>
          <p:nvPr/>
        </p:nvPicPr>
        <p:blipFill>
          <a:blip r:embed="rId3"/>
          <a:stretch>
            <a:fillRect/>
          </a:stretch>
        </p:blipFill>
        <p:spPr>
          <a:xfrm>
            <a:off x="342709" y="3876250"/>
            <a:ext cx="7405514" cy="532200"/>
          </a:xfrm>
          <a:prstGeom prst="rect">
            <a:avLst/>
          </a:prstGeom>
        </p:spPr>
      </p:pic>
      <p:pic>
        <p:nvPicPr>
          <p:cNvPr id="20" name="Picture 19">
            <a:extLst>
              <a:ext uri="{FF2B5EF4-FFF2-40B4-BE49-F238E27FC236}">
                <a16:creationId xmlns:a16="http://schemas.microsoft.com/office/drawing/2014/main" id="{38FE3A73-23ED-497D-AB00-9D0F1E3B9CB4}"/>
              </a:ext>
            </a:extLst>
          </p:cNvPr>
          <p:cNvPicPr>
            <a:picLocks noChangeAspect="1"/>
          </p:cNvPicPr>
          <p:nvPr/>
        </p:nvPicPr>
        <p:blipFill>
          <a:blip r:embed="rId4"/>
          <a:stretch>
            <a:fillRect/>
          </a:stretch>
        </p:blipFill>
        <p:spPr>
          <a:xfrm>
            <a:off x="342709" y="4571337"/>
            <a:ext cx="8409404" cy="473621"/>
          </a:xfrm>
          <a:prstGeom prst="rect">
            <a:avLst/>
          </a:prstGeom>
        </p:spPr>
      </p:pic>
    </p:spTree>
    <p:extLst>
      <p:ext uri="{BB962C8B-B14F-4D97-AF65-F5344CB8AC3E}">
        <p14:creationId xmlns:p14="http://schemas.microsoft.com/office/powerpoint/2010/main" val="205132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1" y="279322"/>
            <a:ext cx="4572000"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Nội dung trình bày</a:t>
            </a:r>
            <a:endParaRPr lang="vi-VN" sz="2400">
              <a:solidFill>
                <a:schemeClr val="bg1"/>
              </a:solidFill>
            </a:endParaRPr>
          </a:p>
        </p:txBody>
      </p:sp>
      <p:graphicFrame>
        <p:nvGraphicFramePr>
          <p:cNvPr id="2" name="Diagram 1">
            <a:extLst>
              <a:ext uri="{FF2B5EF4-FFF2-40B4-BE49-F238E27FC236}">
                <a16:creationId xmlns:a16="http://schemas.microsoft.com/office/drawing/2014/main" id="{16EEA7F8-0AEE-4032-BE86-64CF3EF856AB}"/>
              </a:ext>
            </a:extLst>
          </p:cNvPr>
          <p:cNvGraphicFramePr/>
          <p:nvPr>
            <p:extLst>
              <p:ext uri="{D42A27DB-BD31-4B8C-83A1-F6EECF244321}">
                <p14:modId xmlns:p14="http://schemas.microsoft.com/office/powerpoint/2010/main" val="3924682347"/>
              </p:ext>
            </p:extLst>
          </p:nvPr>
        </p:nvGraphicFramePr>
        <p:xfrm>
          <a:off x="961621" y="1403797"/>
          <a:ext cx="7220757" cy="502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201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004703"/>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79432"/>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28EA4C1-E9A7-45EC-AD5C-C0D1E01C8CBE}"/>
              </a:ext>
            </a:extLst>
          </p:cNvPr>
          <p:cNvSpPr txBox="1"/>
          <p:nvPr/>
        </p:nvSpPr>
        <p:spPr>
          <a:xfrm>
            <a:off x="328408" y="2296931"/>
            <a:ext cx="8081496"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Phương thức còn chứa một biểu thức điều kiện phức tạp cần tạo thành một boolean function</a:t>
            </a:r>
            <a:endParaRPr lang="vi-VN">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5029BD3-9E19-4340-AAF4-557F15E0F330}"/>
              </a:ext>
            </a:extLst>
          </p:cNvPr>
          <p:cNvSpPr txBox="1"/>
          <p:nvPr/>
        </p:nvSpPr>
        <p:spPr>
          <a:xfrm>
            <a:off x="1038691" y="1334293"/>
            <a:ext cx="7884846" cy="338554"/>
          </a:xfrm>
          <a:prstGeom prst="rect">
            <a:avLst/>
          </a:prstGeom>
          <a:noFill/>
        </p:spPr>
        <p:txBody>
          <a:bodyPr wrap="square" rtlCol="0">
            <a:spAutoFit/>
          </a:bodyPr>
          <a:lstStyle/>
          <a:p>
            <a:r>
              <a:rPr lang="en-US" sz="1600">
                <a:latin typeface="Consolas" panose="020B0609020204030204" pitchFamily="49" charset="0"/>
              </a:rPr>
              <a:t>controller.PaymentController, method getExpirationDate() </a:t>
            </a:r>
            <a:endParaRPr lang="vi-VN" sz="1600">
              <a:latin typeface="Consolas" panose="020B0609020204030204" pitchFamily="49" charset="0"/>
            </a:endParaRPr>
          </a:p>
        </p:txBody>
      </p:sp>
      <p:sp>
        <p:nvSpPr>
          <p:cNvPr id="19" name="TextBox 18">
            <a:extLst>
              <a:ext uri="{FF2B5EF4-FFF2-40B4-BE49-F238E27FC236}">
                <a16:creationId xmlns:a16="http://schemas.microsoft.com/office/drawing/2014/main" id="{127A89CA-4B4C-4209-B7C8-91C5F92CFEF5}"/>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2.5.</a:t>
            </a:r>
            <a:r>
              <a:rPr lang="en-US" sz="2400" b="0" i="0" u="none" strike="noStrike">
                <a:solidFill>
                  <a:schemeClr val="bg1"/>
                </a:solidFill>
                <a:effectLst/>
                <a:latin typeface="Arial" panose="020B0604020202020204" pitchFamily="34" charset="0"/>
              </a:rPr>
              <a:t>2</a:t>
            </a:r>
            <a:r>
              <a:rPr lang="vi-VN" sz="2400" b="0" i="0" u="none" strike="noStrike">
                <a:solidFill>
                  <a:schemeClr val="bg1"/>
                </a:solidFill>
                <a:effectLst/>
                <a:latin typeface="Arial" panose="020B0604020202020204" pitchFamily="34" charset="0"/>
              </a:rPr>
              <a:t> Clean </a:t>
            </a:r>
            <a:r>
              <a:rPr lang="en-US" sz="2400" b="0" i="0" u="none" strike="noStrike">
                <a:solidFill>
                  <a:schemeClr val="bg1"/>
                </a:solidFill>
                <a:effectLst/>
                <a:latin typeface="Arial" panose="020B0604020202020204" pitchFamily="34" charset="0"/>
              </a:rPr>
              <a:t>Function/Method</a:t>
            </a:r>
            <a:endParaRPr lang="vi-VN" sz="2400">
              <a:solidFill>
                <a:schemeClr val="bg1"/>
              </a:solidFill>
            </a:endParaRPr>
          </a:p>
        </p:txBody>
      </p:sp>
      <p:pic>
        <p:nvPicPr>
          <p:cNvPr id="20" name="Picture 2" descr="https://lh4.googleusercontent.com/GFVZdjZOJo69bb0svfNpxB0mw3QDnGvooujMOjhdTiNT9k9wA2XaaOY9KafPsvi6haDboBec-2TrQs5E69ET46U3yBaxqy9ogQwz6WE3Se7jDge84LcOsbOR2FVxjQ">
            <a:extLst>
              <a:ext uri="{FF2B5EF4-FFF2-40B4-BE49-F238E27FC236}">
                <a16:creationId xmlns:a16="http://schemas.microsoft.com/office/drawing/2014/main" id="{10013845-E174-407B-86D4-C7F34FF60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206" y="2977952"/>
            <a:ext cx="7471384" cy="367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029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2004703"/>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79432"/>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029BD3-9E19-4340-AAF4-557F15E0F330}"/>
              </a:ext>
            </a:extLst>
          </p:cNvPr>
          <p:cNvSpPr txBox="1"/>
          <p:nvPr/>
        </p:nvSpPr>
        <p:spPr>
          <a:xfrm>
            <a:off x="1038691" y="1334293"/>
            <a:ext cx="7884846" cy="338554"/>
          </a:xfrm>
          <a:prstGeom prst="rect">
            <a:avLst/>
          </a:prstGeom>
          <a:noFill/>
        </p:spPr>
        <p:txBody>
          <a:bodyPr wrap="square" rtlCol="0">
            <a:spAutoFit/>
          </a:bodyPr>
          <a:lstStyle/>
          <a:p>
            <a:r>
              <a:rPr lang="en-US" sz="1600">
                <a:latin typeface="Consolas" panose="020B0609020204030204" pitchFamily="49" charset="0"/>
              </a:rPr>
              <a:t>entity</a:t>
            </a:r>
            <a:endParaRPr lang="vi-VN" sz="1600">
              <a:latin typeface="Consolas" panose="020B0609020204030204" pitchFamily="49" charset="0"/>
            </a:endParaRPr>
          </a:p>
        </p:txBody>
      </p:sp>
      <p:sp>
        <p:nvSpPr>
          <p:cNvPr id="19" name="TextBox 18">
            <a:extLst>
              <a:ext uri="{FF2B5EF4-FFF2-40B4-BE49-F238E27FC236}">
                <a16:creationId xmlns:a16="http://schemas.microsoft.com/office/drawing/2014/main" id="{127A89CA-4B4C-4209-B7C8-91C5F92CFEF5}"/>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2.5.</a:t>
            </a:r>
            <a:r>
              <a:rPr lang="en-US" sz="2400" b="0" i="0" u="none" strike="noStrike">
                <a:solidFill>
                  <a:schemeClr val="bg1"/>
                </a:solidFill>
                <a:effectLst/>
                <a:latin typeface="Arial" panose="020B0604020202020204" pitchFamily="34" charset="0"/>
              </a:rPr>
              <a:t>2</a:t>
            </a:r>
            <a:r>
              <a:rPr lang="vi-VN" sz="2400" b="0" i="0" u="none" strike="noStrike">
                <a:solidFill>
                  <a:schemeClr val="bg1"/>
                </a:solidFill>
                <a:effectLst/>
                <a:latin typeface="Arial" panose="020B0604020202020204" pitchFamily="34" charset="0"/>
              </a:rPr>
              <a:t> Clean </a:t>
            </a:r>
            <a:r>
              <a:rPr lang="en-US" sz="2400" b="0" i="0" u="none" strike="noStrike">
                <a:solidFill>
                  <a:schemeClr val="bg1"/>
                </a:solidFill>
                <a:effectLst/>
                <a:latin typeface="Arial" panose="020B0604020202020204" pitchFamily="34" charset="0"/>
              </a:rPr>
              <a:t>Function/Method</a:t>
            </a:r>
            <a:endParaRPr lang="vi-VN" sz="2400">
              <a:solidFill>
                <a:schemeClr val="bg1"/>
              </a:solidFill>
            </a:endParaRPr>
          </a:p>
        </p:txBody>
      </p:sp>
      <p:sp>
        <p:nvSpPr>
          <p:cNvPr id="9" name="TextBox 8">
            <a:extLst>
              <a:ext uri="{FF2B5EF4-FFF2-40B4-BE49-F238E27FC236}">
                <a16:creationId xmlns:a16="http://schemas.microsoft.com/office/drawing/2014/main" id="{E04DEBCF-97A5-4CF8-98F5-394D22E49B35}"/>
              </a:ext>
            </a:extLst>
          </p:cNvPr>
          <p:cNvSpPr txBox="1"/>
          <p:nvPr/>
        </p:nvSpPr>
        <p:spPr>
          <a:xfrm>
            <a:off x="328407" y="2374035"/>
            <a:ext cx="8487181" cy="369332"/>
          </a:xfrm>
          <a:prstGeom prst="rect">
            <a:avLst/>
          </a:prstGeom>
          <a:noFill/>
        </p:spPr>
        <p:txBody>
          <a:bodyPr wrap="square" rtlCol="0">
            <a:spAutoFit/>
          </a:bodyPr>
          <a:lstStyle/>
          <a:p>
            <a:r>
              <a:rPr lang="vi-VN"/>
              <a:t>Thuộc tính của các class: Book, CD, DVD chưa có access modifier</a:t>
            </a:r>
          </a:p>
        </p:txBody>
      </p:sp>
      <p:pic>
        <p:nvPicPr>
          <p:cNvPr id="3" name="Picture 2">
            <a:extLst>
              <a:ext uri="{FF2B5EF4-FFF2-40B4-BE49-F238E27FC236}">
                <a16:creationId xmlns:a16="http://schemas.microsoft.com/office/drawing/2014/main" id="{68E8E351-848C-4C57-8A95-842EB4113D2A}"/>
              </a:ext>
            </a:extLst>
          </p:cNvPr>
          <p:cNvPicPr>
            <a:picLocks noChangeAspect="1"/>
          </p:cNvPicPr>
          <p:nvPr/>
        </p:nvPicPr>
        <p:blipFill>
          <a:blip r:embed="rId3"/>
          <a:stretch>
            <a:fillRect/>
          </a:stretch>
        </p:blipFill>
        <p:spPr>
          <a:xfrm>
            <a:off x="3960852" y="3256257"/>
            <a:ext cx="4482168" cy="2267450"/>
          </a:xfrm>
          <a:prstGeom prst="rect">
            <a:avLst/>
          </a:prstGeom>
        </p:spPr>
      </p:pic>
    </p:spTree>
    <p:extLst>
      <p:ext uri="{BB962C8B-B14F-4D97-AF65-F5344CB8AC3E}">
        <p14:creationId xmlns:p14="http://schemas.microsoft.com/office/powerpoint/2010/main" val="1012138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1997841"/>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866553"/>
            <a:ext cx="8487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328409" y="4468602"/>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8FE5D1-032C-4C7B-A0EF-283474E76BC8}"/>
              </a:ext>
            </a:extLst>
          </p:cNvPr>
          <p:cNvSpPr txBox="1"/>
          <p:nvPr/>
        </p:nvSpPr>
        <p:spPr>
          <a:xfrm>
            <a:off x="328408" y="4570599"/>
            <a:ext cx="948847" cy="369332"/>
          </a:xfrm>
          <a:prstGeom prst="rect">
            <a:avLst/>
          </a:prstGeom>
          <a:noFill/>
        </p:spPr>
        <p:txBody>
          <a:bodyPr wrap="square">
            <a:spAutoFit/>
          </a:bodyPr>
          <a:lstStyle/>
          <a:p>
            <a:r>
              <a:rPr lang="vi-VN" b="1"/>
              <a:t>Lý do:</a:t>
            </a:r>
          </a:p>
        </p:txBody>
      </p:sp>
      <p:sp>
        <p:nvSpPr>
          <p:cNvPr id="14" name="TextBox 13">
            <a:extLst>
              <a:ext uri="{FF2B5EF4-FFF2-40B4-BE49-F238E27FC236}">
                <a16:creationId xmlns:a16="http://schemas.microsoft.com/office/drawing/2014/main" id="{ED4C3A19-9057-4F66-A3F6-8C664C65D9E9}"/>
              </a:ext>
            </a:extLst>
          </p:cNvPr>
          <p:cNvSpPr txBox="1"/>
          <p:nvPr/>
        </p:nvSpPr>
        <p:spPr>
          <a:xfrm>
            <a:off x="328408" y="4928219"/>
            <a:ext cx="8487181" cy="1200329"/>
          </a:xfrm>
          <a:prstGeom prst="rect">
            <a:avLst/>
          </a:prstGeom>
          <a:noFill/>
        </p:spPr>
        <p:txBody>
          <a:bodyPr wrap="square" rtlCol="0">
            <a:spAutoFit/>
          </a:bodyPr>
          <a:lstStyle/>
          <a:p>
            <a:r>
              <a:rPr lang="vi-VN"/>
              <a:t>Phương thức này có 2 nhiệm vụ: </a:t>
            </a:r>
          </a:p>
          <a:p>
            <a:pPr marL="285750" indent="-285750">
              <a:buFontTx/>
              <a:buChar char="-"/>
            </a:pPr>
            <a:r>
              <a:rPr lang="vi-VN"/>
              <a:t>Tạo ra Spinner</a:t>
            </a:r>
          </a:p>
          <a:p>
            <a:pPr marL="285750" indent="-285750">
              <a:buFontTx/>
              <a:buChar char="-"/>
            </a:pPr>
            <a:r>
              <a:rPr lang="vi-VN"/>
              <a:t>Xử lý sự kiện khi click vào spinner. </a:t>
            </a:r>
          </a:p>
          <a:p>
            <a:r>
              <a:rPr lang="vi-VN"/>
              <a:t>Việc này làm giảm tính dễ đọc của code vì đây là hai nhiệm vụ riêng biệt.</a:t>
            </a:r>
          </a:p>
        </p:txBody>
      </p:sp>
      <p:sp>
        <p:nvSpPr>
          <p:cNvPr id="16" name="TextBox 15">
            <a:extLst>
              <a:ext uri="{FF2B5EF4-FFF2-40B4-BE49-F238E27FC236}">
                <a16:creationId xmlns:a16="http://schemas.microsoft.com/office/drawing/2014/main" id="{1F0CA728-D06C-478D-B0EA-F9CCCF8D20EC}"/>
              </a:ext>
            </a:extLst>
          </p:cNvPr>
          <p:cNvSpPr txBox="1"/>
          <p:nvPr/>
        </p:nvSpPr>
        <p:spPr>
          <a:xfrm>
            <a:off x="1038691" y="1334293"/>
            <a:ext cx="7884846" cy="338554"/>
          </a:xfrm>
          <a:prstGeom prst="rect">
            <a:avLst/>
          </a:prstGeom>
          <a:noFill/>
        </p:spPr>
        <p:txBody>
          <a:bodyPr wrap="square" rtlCol="0">
            <a:spAutoFit/>
          </a:bodyPr>
          <a:lstStyle/>
          <a:p>
            <a:r>
              <a:rPr lang="vi-VN" sz="1600">
                <a:latin typeface="Consolas" panose="020B0609020204030204" pitchFamily="49" charset="0"/>
              </a:rPr>
              <a:t>views.screen.cart.CartMediaHandler, method initializeSpinner() </a:t>
            </a:r>
          </a:p>
        </p:txBody>
      </p:sp>
      <p:pic>
        <p:nvPicPr>
          <p:cNvPr id="17" name="Picture 16">
            <a:extLst>
              <a:ext uri="{FF2B5EF4-FFF2-40B4-BE49-F238E27FC236}">
                <a16:creationId xmlns:a16="http://schemas.microsoft.com/office/drawing/2014/main" id="{D4117788-6607-4918-BF75-B7DA5009842A}"/>
              </a:ext>
            </a:extLst>
          </p:cNvPr>
          <p:cNvPicPr/>
          <p:nvPr/>
        </p:nvPicPr>
        <p:blipFill>
          <a:blip r:embed="rId3"/>
          <a:stretch>
            <a:fillRect/>
          </a:stretch>
        </p:blipFill>
        <p:spPr>
          <a:xfrm>
            <a:off x="391885" y="2460850"/>
            <a:ext cx="8487181" cy="1750481"/>
          </a:xfrm>
          <a:prstGeom prst="rect">
            <a:avLst/>
          </a:prstGeom>
        </p:spPr>
      </p:pic>
      <p:sp>
        <p:nvSpPr>
          <p:cNvPr id="12" name="TextBox 11">
            <a:extLst>
              <a:ext uri="{FF2B5EF4-FFF2-40B4-BE49-F238E27FC236}">
                <a16:creationId xmlns:a16="http://schemas.microsoft.com/office/drawing/2014/main" id="{5E50635F-EBA7-411C-ABB6-6BE9B8CEC86E}"/>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2.5.</a:t>
            </a:r>
            <a:r>
              <a:rPr lang="en-US" sz="2400" b="0" i="0" u="none" strike="noStrike">
                <a:solidFill>
                  <a:schemeClr val="bg1"/>
                </a:solidFill>
                <a:effectLst/>
                <a:latin typeface="Arial" panose="020B0604020202020204" pitchFamily="34" charset="0"/>
              </a:rPr>
              <a:t>2</a:t>
            </a:r>
            <a:r>
              <a:rPr lang="vi-VN" sz="2400" b="0" i="0" u="none" strike="noStrike">
                <a:solidFill>
                  <a:schemeClr val="bg1"/>
                </a:solidFill>
                <a:effectLst/>
                <a:latin typeface="Arial" panose="020B0604020202020204" pitchFamily="34" charset="0"/>
              </a:rPr>
              <a:t> Clean </a:t>
            </a:r>
            <a:r>
              <a:rPr lang="en-US" sz="2400" b="0" i="0" u="none" strike="noStrike">
                <a:solidFill>
                  <a:schemeClr val="bg1"/>
                </a:solidFill>
                <a:effectLst/>
                <a:latin typeface="Arial" panose="020B0604020202020204" pitchFamily="34" charset="0"/>
              </a:rPr>
              <a:t>Function/Method</a:t>
            </a:r>
            <a:endParaRPr lang="vi-VN" sz="2400">
              <a:solidFill>
                <a:schemeClr val="bg1"/>
              </a:solidFill>
            </a:endParaRPr>
          </a:p>
        </p:txBody>
      </p:sp>
    </p:spTree>
    <p:extLst>
      <p:ext uri="{BB962C8B-B14F-4D97-AF65-F5344CB8AC3E}">
        <p14:creationId xmlns:p14="http://schemas.microsoft.com/office/powerpoint/2010/main" val="167468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FF351B-C2A3-49AC-9687-954FF6A57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70" y="3291430"/>
            <a:ext cx="8925059" cy="3374275"/>
          </a:xfrm>
          <a:prstGeom prst="rect">
            <a:avLst/>
          </a:prstGeom>
        </p:spPr>
      </p:pic>
      <p:sp>
        <p:nvSpPr>
          <p:cNvPr id="12" name="TextBox 11">
            <a:extLst>
              <a:ext uri="{FF2B5EF4-FFF2-40B4-BE49-F238E27FC236}">
                <a16:creationId xmlns:a16="http://schemas.microsoft.com/office/drawing/2014/main" id="{93389942-3765-425E-9854-DEFE0EA8D66D}"/>
              </a:ext>
            </a:extLst>
          </p:cNvPr>
          <p:cNvSpPr txBox="1"/>
          <p:nvPr/>
        </p:nvSpPr>
        <p:spPr>
          <a:xfrm>
            <a:off x="328408" y="2499305"/>
            <a:ext cx="4732989" cy="1569660"/>
          </a:xfrm>
          <a:prstGeom prst="rect">
            <a:avLst/>
          </a:prstGeom>
          <a:noFill/>
        </p:spPr>
        <p:txBody>
          <a:bodyPr wrap="square" rtlCol="0">
            <a:spAutoFit/>
          </a:bodyPr>
          <a:lstStyle/>
          <a:p>
            <a:r>
              <a:rPr lang="vi-VN" sz="1600"/>
              <a:t>Trong mã nguồn ban đầu có một số Large class và các thành phần bên trong các class đó chưa thực hiện cùng một nhiệm vụ như: AuthenticationController, PaymentController, PlaceOrderController</a:t>
            </a:r>
            <a:endParaRPr lang="en-US" sz="1600"/>
          </a:p>
          <a:p>
            <a:r>
              <a:rPr lang="vi-VN" sz="1600"/>
              <a:t>	</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2.5.3 Clean </a:t>
            </a:r>
            <a:r>
              <a:rPr lang="en-US" sz="2400" b="0" i="0" u="none" strike="noStrike">
                <a:solidFill>
                  <a:schemeClr val="bg1"/>
                </a:solidFill>
                <a:effectLst/>
                <a:latin typeface="Arial" panose="020B0604020202020204" pitchFamily="34" charset="0"/>
              </a:rPr>
              <a:t>Class</a:t>
            </a:r>
            <a:endParaRPr lang="vi-VN" sz="2400">
              <a:solidFill>
                <a:schemeClr val="bg1"/>
              </a:solidFill>
            </a:endParaRPr>
          </a:p>
        </p:txBody>
      </p:sp>
      <p:sp>
        <p:nvSpPr>
          <p:cNvPr id="9" name="TextBox 8">
            <a:extLst>
              <a:ext uri="{FF2B5EF4-FFF2-40B4-BE49-F238E27FC236}">
                <a16:creationId xmlns:a16="http://schemas.microsoft.com/office/drawing/2014/main" id="{5E2E4D90-81AD-4787-82CF-C5F10E3D1DDA}"/>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11" name="TextBox 10">
            <a:extLst>
              <a:ext uri="{FF2B5EF4-FFF2-40B4-BE49-F238E27FC236}">
                <a16:creationId xmlns:a16="http://schemas.microsoft.com/office/drawing/2014/main" id="{7CB16790-7B59-472D-8BB3-5D2A14B3F15E}"/>
              </a:ext>
            </a:extLst>
          </p:cNvPr>
          <p:cNvSpPr txBox="1"/>
          <p:nvPr/>
        </p:nvSpPr>
        <p:spPr>
          <a:xfrm>
            <a:off x="328409" y="2004703"/>
            <a:ext cx="948847" cy="369332"/>
          </a:xfrm>
          <a:prstGeom prst="rect">
            <a:avLst/>
          </a:prstGeom>
          <a:noFill/>
        </p:spPr>
        <p:txBody>
          <a:bodyPr wrap="square">
            <a:spAutoFit/>
          </a:bodyPr>
          <a:lstStyle/>
          <a:p>
            <a:r>
              <a:rPr lang="vi-VN" b="1"/>
              <a:t>Mô tả:</a:t>
            </a:r>
          </a:p>
        </p:txBody>
      </p:sp>
      <p:cxnSp>
        <p:nvCxnSpPr>
          <p:cNvPr id="13" name="Straight Connector 12">
            <a:extLst>
              <a:ext uri="{FF2B5EF4-FFF2-40B4-BE49-F238E27FC236}">
                <a16:creationId xmlns:a16="http://schemas.microsoft.com/office/drawing/2014/main" id="{91F85A10-3871-4092-B422-E1E730744321}"/>
              </a:ext>
            </a:extLst>
          </p:cNvPr>
          <p:cNvCxnSpPr>
            <a:cxnSpLocks/>
          </p:cNvCxnSpPr>
          <p:nvPr/>
        </p:nvCxnSpPr>
        <p:spPr>
          <a:xfrm>
            <a:off x="328409" y="1879432"/>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9B33E99-29C5-49D8-9B83-25465ECBC952}"/>
              </a:ext>
            </a:extLst>
          </p:cNvPr>
          <p:cNvSpPr txBox="1"/>
          <p:nvPr/>
        </p:nvSpPr>
        <p:spPr>
          <a:xfrm>
            <a:off x="1038691" y="1334293"/>
            <a:ext cx="7884846" cy="338554"/>
          </a:xfrm>
          <a:prstGeom prst="rect">
            <a:avLst/>
          </a:prstGeom>
          <a:noFill/>
        </p:spPr>
        <p:txBody>
          <a:bodyPr wrap="square" rtlCol="0">
            <a:spAutoFit/>
          </a:bodyPr>
          <a:lstStyle/>
          <a:p>
            <a:r>
              <a:rPr lang="en-US" sz="1600">
                <a:latin typeface="Consolas" panose="020B0609020204030204" pitchFamily="49" charset="0"/>
              </a:rPr>
              <a:t>controller</a:t>
            </a:r>
            <a:endParaRPr lang="vi-VN" sz="1600">
              <a:latin typeface="Consolas" panose="020B0609020204030204" pitchFamily="49" charset="0"/>
            </a:endParaRPr>
          </a:p>
        </p:txBody>
      </p:sp>
    </p:spTree>
    <p:extLst>
      <p:ext uri="{BB962C8B-B14F-4D97-AF65-F5344CB8AC3E}">
        <p14:creationId xmlns:p14="http://schemas.microsoft.com/office/powerpoint/2010/main" val="345315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296670" y="1960118"/>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4C3A19-9057-4F66-A3F6-8C664C65D9E9}"/>
              </a:ext>
            </a:extLst>
          </p:cNvPr>
          <p:cNvSpPr txBox="1"/>
          <p:nvPr/>
        </p:nvSpPr>
        <p:spPr>
          <a:xfrm>
            <a:off x="296669" y="2023751"/>
            <a:ext cx="8332175" cy="646331"/>
          </a:xfrm>
          <a:prstGeom prst="rect">
            <a:avLst/>
          </a:prstGeom>
          <a:noFill/>
        </p:spPr>
        <p:txBody>
          <a:bodyPr wrap="square" rtlCol="0">
            <a:spAutoFit/>
          </a:bodyPr>
          <a:lstStyle/>
          <a:p>
            <a:r>
              <a:rPr lang="vi-VN"/>
              <a:t>Coupling giữa hai class CartItem và MediaHandler.</a:t>
            </a:r>
            <a:r>
              <a:rPr lang="en-US"/>
              <a:t> </a:t>
            </a:r>
            <a:endParaRPr lang="vi-VN"/>
          </a:p>
          <a:p>
            <a:r>
              <a:rPr lang="vi-VN"/>
              <a:t>Coupling giữa hai class OrderItem và MediaInvoiceScreenHandler.</a:t>
            </a:r>
            <a:endParaRPr lang="en-US"/>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2.5.3 Clean </a:t>
            </a:r>
            <a:r>
              <a:rPr lang="en-US" sz="2400" b="0" i="0" u="none" strike="noStrike">
                <a:solidFill>
                  <a:schemeClr val="bg1"/>
                </a:solidFill>
                <a:effectLst/>
                <a:latin typeface="Arial" panose="020B0604020202020204" pitchFamily="34" charset="0"/>
              </a:rPr>
              <a:t>Class</a:t>
            </a:r>
            <a:endParaRPr lang="vi-VN" sz="2400">
              <a:solidFill>
                <a:schemeClr val="bg1"/>
              </a:solidFill>
            </a:endParaRPr>
          </a:p>
        </p:txBody>
      </p:sp>
      <p:sp>
        <p:nvSpPr>
          <p:cNvPr id="7" name="TextBox 6">
            <a:extLst>
              <a:ext uri="{FF2B5EF4-FFF2-40B4-BE49-F238E27FC236}">
                <a16:creationId xmlns:a16="http://schemas.microsoft.com/office/drawing/2014/main" id="{E4EDBD62-290F-468D-890A-9A8133F1B001}"/>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8" name="TextBox 7">
            <a:extLst>
              <a:ext uri="{FF2B5EF4-FFF2-40B4-BE49-F238E27FC236}">
                <a16:creationId xmlns:a16="http://schemas.microsoft.com/office/drawing/2014/main" id="{3F0606AA-6F9B-4867-BD97-3AEFA9D62AD7}"/>
              </a:ext>
            </a:extLst>
          </p:cNvPr>
          <p:cNvSpPr txBox="1"/>
          <p:nvPr/>
        </p:nvSpPr>
        <p:spPr>
          <a:xfrm>
            <a:off x="937642" y="1334293"/>
            <a:ext cx="7973146" cy="830997"/>
          </a:xfrm>
          <a:prstGeom prst="rect">
            <a:avLst/>
          </a:prstGeom>
          <a:noFill/>
        </p:spPr>
        <p:txBody>
          <a:bodyPr wrap="square" rtlCol="0">
            <a:spAutoFit/>
          </a:bodyPr>
          <a:lstStyle/>
          <a:p>
            <a:r>
              <a:rPr lang="en-US" sz="1600">
                <a:latin typeface="Consolas" panose="020B0609020204030204" pitchFamily="49" charset="0"/>
              </a:rPr>
              <a:t>views.screen.cart.MediaHandler, entity.cart.CartItem</a:t>
            </a:r>
          </a:p>
          <a:p>
            <a:r>
              <a:rPr lang="en-US" sz="1600">
                <a:latin typeface="Consolas" panose="020B0609020204030204" pitchFamily="49" charset="0"/>
              </a:rPr>
              <a:t>views.screen.invoice.MediaInvoiceScreenHandler, entity.order.OrderItem</a:t>
            </a:r>
            <a:endParaRPr lang="vi-VN" sz="1600">
              <a:latin typeface="Consolas" panose="020B0609020204030204" pitchFamily="49" charset="0"/>
            </a:endParaRPr>
          </a:p>
          <a:p>
            <a:endParaRPr lang="vi-VN" sz="1600">
              <a:latin typeface="Consolas" panose="020B0609020204030204" pitchFamily="49" charset="0"/>
            </a:endParaRPr>
          </a:p>
        </p:txBody>
      </p:sp>
      <p:pic>
        <p:nvPicPr>
          <p:cNvPr id="3" name="Picture 2">
            <a:extLst>
              <a:ext uri="{FF2B5EF4-FFF2-40B4-BE49-F238E27FC236}">
                <a16:creationId xmlns:a16="http://schemas.microsoft.com/office/drawing/2014/main" id="{A9AF8D36-53FE-4309-8BD0-B91B6E71F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429" y="2670082"/>
            <a:ext cx="6385141" cy="4020273"/>
          </a:xfrm>
          <a:prstGeom prst="rect">
            <a:avLst/>
          </a:prstGeom>
        </p:spPr>
      </p:pic>
    </p:spTree>
    <p:extLst>
      <p:ext uri="{BB962C8B-B14F-4D97-AF65-F5344CB8AC3E}">
        <p14:creationId xmlns:p14="http://schemas.microsoft.com/office/powerpoint/2010/main" val="408691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1965971"/>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763338"/>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F0CA728-D06C-478D-B0EA-F9CCCF8D20EC}"/>
              </a:ext>
            </a:extLst>
          </p:cNvPr>
          <p:cNvSpPr txBox="1"/>
          <p:nvPr/>
        </p:nvSpPr>
        <p:spPr>
          <a:xfrm>
            <a:off x="1038691" y="1334293"/>
            <a:ext cx="7884846" cy="338554"/>
          </a:xfrm>
          <a:prstGeom prst="rect">
            <a:avLst/>
          </a:prstGeom>
          <a:noFill/>
        </p:spPr>
        <p:txBody>
          <a:bodyPr wrap="square" rtlCol="0">
            <a:spAutoFit/>
          </a:bodyPr>
          <a:lstStyle/>
          <a:p>
            <a:r>
              <a:rPr lang="vi-VN" sz="1600">
                <a:latin typeface="Consolas" panose="020B0609020204030204" pitchFamily="49" charset="0"/>
              </a:rPr>
              <a:t>default.App, method loadContent()</a:t>
            </a:r>
          </a:p>
        </p:txBody>
      </p:sp>
      <p:pic>
        <p:nvPicPr>
          <p:cNvPr id="3" name="Picture 2">
            <a:extLst>
              <a:ext uri="{FF2B5EF4-FFF2-40B4-BE49-F238E27FC236}">
                <a16:creationId xmlns:a16="http://schemas.microsoft.com/office/drawing/2014/main" id="{02F58DBD-32B9-41BE-900D-8717D0184D71}"/>
              </a:ext>
            </a:extLst>
          </p:cNvPr>
          <p:cNvPicPr>
            <a:picLocks noChangeAspect="1"/>
          </p:cNvPicPr>
          <p:nvPr/>
        </p:nvPicPr>
        <p:blipFill>
          <a:blip r:embed="rId3"/>
          <a:stretch>
            <a:fillRect/>
          </a:stretch>
        </p:blipFill>
        <p:spPr>
          <a:xfrm>
            <a:off x="340314" y="2378063"/>
            <a:ext cx="8583223" cy="1895740"/>
          </a:xfrm>
          <a:prstGeom prst="rect">
            <a:avLst/>
          </a:prstGeom>
        </p:spPr>
      </p:pic>
      <p:sp>
        <p:nvSpPr>
          <p:cNvPr id="17" name="TextBox 16">
            <a:extLst>
              <a:ext uri="{FF2B5EF4-FFF2-40B4-BE49-F238E27FC236}">
                <a16:creationId xmlns:a16="http://schemas.microsoft.com/office/drawing/2014/main" id="{E37AE5CA-EE00-4C61-A8E5-7F2C280A71BD}"/>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2.5.</a:t>
            </a:r>
            <a:r>
              <a:rPr lang="en-US" sz="2400" b="0" i="0" u="none" strike="noStrike">
                <a:solidFill>
                  <a:schemeClr val="bg1"/>
                </a:solidFill>
                <a:effectLst/>
                <a:latin typeface="Arial" panose="020B0604020202020204" pitchFamily="34" charset="0"/>
              </a:rPr>
              <a:t>3</a:t>
            </a:r>
            <a:r>
              <a:rPr lang="vi-VN" sz="2400" b="0" i="0" u="none" strike="noStrike">
                <a:solidFill>
                  <a:schemeClr val="bg1"/>
                </a:solidFill>
                <a:effectLst/>
                <a:latin typeface="Arial" panose="020B0604020202020204" pitchFamily="34" charset="0"/>
              </a:rPr>
              <a:t> Clean </a:t>
            </a:r>
            <a:r>
              <a:rPr lang="en-US" sz="2400" b="0" i="0" u="none" strike="noStrike">
                <a:solidFill>
                  <a:schemeClr val="bg1"/>
                </a:solidFill>
                <a:effectLst/>
                <a:latin typeface="Arial" panose="020B0604020202020204" pitchFamily="34" charset="0"/>
              </a:rPr>
              <a:t>Class</a:t>
            </a:r>
            <a:endParaRPr lang="vi-VN" sz="2400">
              <a:solidFill>
                <a:schemeClr val="bg1"/>
              </a:solidFill>
            </a:endParaRPr>
          </a:p>
        </p:txBody>
      </p:sp>
      <p:sp>
        <p:nvSpPr>
          <p:cNvPr id="18" name="TextBox 17">
            <a:extLst>
              <a:ext uri="{FF2B5EF4-FFF2-40B4-BE49-F238E27FC236}">
                <a16:creationId xmlns:a16="http://schemas.microsoft.com/office/drawing/2014/main" id="{7B318876-97C9-498F-B812-10B2F5DAB931}"/>
              </a:ext>
            </a:extLst>
          </p:cNvPr>
          <p:cNvSpPr txBox="1"/>
          <p:nvPr/>
        </p:nvSpPr>
        <p:spPr>
          <a:xfrm>
            <a:off x="328408" y="4394244"/>
            <a:ext cx="8487181" cy="584775"/>
          </a:xfrm>
          <a:prstGeom prst="rect">
            <a:avLst/>
          </a:prstGeom>
          <a:noFill/>
        </p:spPr>
        <p:txBody>
          <a:bodyPr wrap="square" rtlCol="0">
            <a:spAutoFit/>
          </a:bodyPr>
          <a:lstStyle/>
          <a:p>
            <a:r>
              <a:rPr lang="vi-VN" sz="1600"/>
              <a:t>HomeScreenHandler đưa ra các phương thức public setImage(), trong khi hoàn toàn có thể được gọi từ bên trong lớp đó, không có tác dụng gì khi gọi từ bên ngoài.</a:t>
            </a:r>
          </a:p>
        </p:txBody>
      </p:sp>
    </p:spTree>
    <p:extLst>
      <p:ext uri="{BB962C8B-B14F-4D97-AF65-F5344CB8AC3E}">
        <p14:creationId xmlns:p14="http://schemas.microsoft.com/office/powerpoint/2010/main" val="3413475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2D5F762-36DD-48D9-BF3A-5BDB9CF40143}"/>
              </a:ext>
            </a:extLst>
          </p:cNvPr>
          <p:cNvGraphicFramePr/>
          <p:nvPr/>
        </p:nvGraphicFramePr>
        <p:xfrm>
          <a:off x="-127359" y="660042"/>
          <a:ext cx="10015471" cy="6307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9711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CD6E9-8961-4CF1-B13A-8BBAEEAC5787}"/>
              </a:ext>
            </a:extLst>
          </p:cNvPr>
          <p:cNvSpPr txBox="1"/>
          <p:nvPr/>
        </p:nvSpPr>
        <p:spPr>
          <a:xfrm>
            <a:off x="328408" y="1748961"/>
            <a:ext cx="7884846" cy="338554"/>
          </a:xfrm>
          <a:prstGeom prst="rect">
            <a:avLst/>
          </a:prstGeom>
          <a:noFill/>
        </p:spPr>
        <p:txBody>
          <a:bodyPr wrap="square" rtlCol="0">
            <a:spAutoFit/>
          </a:bodyPr>
          <a:lstStyle/>
          <a:p>
            <a:r>
              <a:rPr lang="vi-VN" sz="1600" b="1"/>
              <a:t>Vị trí: </a:t>
            </a:r>
            <a:r>
              <a:rPr lang="en-US" sz="1600">
                <a:latin typeface="Consolas" panose="020B0609020204030204" pitchFamily="49" charset="0"/>
              </a:rPr>
              <a:t>controller.SessionInformation</a:t>
            </a:r>
            <a:endParaRPr lang="vi-VN" sz="1800">
              <a:latin typeface="Consolas" panose="020B0609020204030204" pitchFamily="49" charset="0"/>
            </a:endParaRP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1314650"/>
            <a:ext cx="1195591" cy="369332"/>
          </a:xfrm>
          <a:prstGeom prst="rect">
            <a:avLst/>
          </a:prstGeom>
          <a:noFill/>
        </p:spPr>
        <p:txBody>
          <a:bodyPr wrap="square">
            <a:spAutoFit/>
          </a:bodyPr>
          <a:lstStyle/>
          <a:p>
            <a:r>
              <a:rPr lang="vi-VN" b="1"/>
              <a:t>Vấn đề:</a:t>
            </a:r>
          </a:p>
        </p:txBody>
      </p:sp>
      <p:sp>
        <p:nvSpPr>
          <p:cNvPr id="12" name="TextBox 11">
            <a:extLst>
              <a:ext uri="{FF2B5EF4-FFF2-40B4-BE49-F238E27FC236}">
                <a16:creationId xmlns:a16="http://schemas.microsoft.com/office/drawing/2014/main" id="{93389942-3765-425E-9854-DEFE0EA8D66D}"/>
              </a:ext>
            </a:extLst>
          </p:cNvPr>
          <p:cNvSpPr txBox="1"/>
          <p:nvPr/>
        </p:nvSpPr>
        <p:spPr>
          <a:xfrm>
            <a:off x="328408" y="2049302"/>
            <a:ext cx="3038906" cy="923330"/>
          </a:xfrm>
          <a:prstGeom prst="rect">
            <a:avLst/>
          </a:prstGeom>
          <a:noFill/>
        </p:spPr>
        <p:txBody>
          <a:bodyPr wrap="square" rtlCol="0">
            <a:spAutoFit/>
          </a:bodyPr>
          <a:lstStyle/>
          <a:p>
            <a:r>
              <a:rPr lang="en-US"/>
              <a:t>Nhiều class tham chiếu đến các thuộc tính static của class SessionInformation</a:t>
            </a:r>
            <a:r>
              <a:rPr lang="vi-VN"/>
              <a:t>	</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a:t>
            </a:r>
            <a:r>
              <a:rPr lang="en-US" sz="2400" b="0" i="0" u="none" strike="noStrike">
                <a:solidFill>
                  <a:schemeClr val="bg1"/>
                </a:solidFill>
                <a:effectLst/>
                <a:latin typeface="Arial" panose="020B0604020202020204" pitchFamily="34" charset="0"/>
              </a:rPr>
              <a:t>1</a:t>
            </a:r>
            <a:r>
              <a:rPr lang="vi-VN" sz="2400" b="0" i="0" u="none" strike="noStrike">
                <a:solidFill>
                  <a:schemeClr val="bg1"/>
                </a:solidFill>
                <a:effectLst/>
                <a:latin typeface="Arial" panose="020B0604020202020204" pitchFamily="34" charset="0"/>
              </a:rPr>
              <a:t> </a:t>
            </a:r>
            <a:r>
              <a:rPr lang="en-US" sz="2400" b="0" i="0" u="none" strike="noStrike">
                <a:solidFill>
                  <a:schemeClr val="bg1"/>
                </a:solidFill>
                <a:effectLst/>
                <a:latin typeface="Arial" panose="020B0604020202020204" pitchFamily="34" charset="0"/>
              </a:rPr>
              <a:t>C</a:t>
            </a:r>
            <a:r>
              <a:rPr lang="en-US" sz="2400">
                <a:solidFill>
                  <a:schemeClr val="bg1"/>
                </a:solidFill>
                <a:latin typeface="Arial" panose="020B0604020202020204" pitchFamily="34" charset="0"/>
              </a:rPr>
              <a:t>lass SessionInformation chứa các thuộc tính static</a:t>
            </a:r>
            <a:endParaRPr lang="vi-VN" sz="2400">
              <a:solidFill>
                <a:schemeClr val="bg1"/>
              </a:solidFill>
            </a:endParaRPr>
          </a:p>
        </p:txBody>
      </p:sp>
      <p:pic>
        <p:nvPicPr>
          <p:cNvPr id="2050" name="Picture 2" descr="https://lh3.googleusercontent.com/Une8ozDxmILaVHb1fxSRGgyxJLKHUyTJRoiRDiK_4MtlHRsRtzwjS-mb8jGrNpqTm7Hp_QeJYcEXWHXdF-pdnZzMAZjddh8MzK-zpP5mHpejQJS-bR_F2uV4EKCpSw"/>
          <p:cNvPicPr>
            <a:picLocks noChangeAspect="1" noChangeArrowheads="1"/>
          </p:cNvPicPr>
          <p:nvPr/>
        </p:nvPicPr>
        <p:blipFill rotWithShape="1">
          <a:blip r:embed="rId3">
            <a:extLst>
              <a:ext uri="{28A0092B-C50C-407E-A947-70E740481C1C}">
                <a14:useLocalDpi xmlns:a14="http://schemas.microsoft.com/office/drawing/2010/main" val="0"/>
              </a:ext>
            </a:extLst>
          </a:blip>
          <a:srcRect l="19855" t="26733" r="24756" b="32096"/>
          <a:stretch/>
        </p:blipFill>
        <p:spPr bwMode="auto">
          <a:xfrm>
            <a:off x="5493199" y="1302166"/>
            <a:ext cx="3484807" cy="16322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4A4A44-B30F-49DA-A3FD-480F498D8B21}"/>
              </a:ext>
            </a:extLst>
          </p:cNvPr>
          <p:cNvSpPr txBox="1"/>
          <p:nvPr/>
        </p:nvSpPr>
        <p:spPr>
          <a:xfrm>
            <a:off x="328408" y="3244334"/>
            <a:ext cx="1485878" cy="369332"/>
          </a:xfrm>
          <a:prstGeom prst="rect">
            <a:avLst/>
          </a:prstGeom>
          <a:noFill/>
        </p:spPr>
        <p:txBody>
          <a:bodyPr wrap="square">
            <a:spAutoFit/>
          </a:bodyPr>
          <a:lstStyle/>
          <a:p>
            <a:r>
              <a:rPr lang="vi-VN" b="1"/>
              <a:t>Giải pháp:</a:t>
            </a:r>
          </a:p>
        </p:txBody>
      </p:sp>
      <p:sp>
        <p:nvSpPr>
          <p:cNvPr id="8" name="TextBox 7">
            <a:extLst>
              <a:ext uri="{FF2B5EF4-FFF2-40B4-BE49-F238E27FC236}">
                <a16:creationId xmlns:a16="http://schemas.microsoft.com/office/drawing/2014/main" id="{D4C86DFD-7063-4302-89DC-16379C49F303}"/>
              </a:ext>
            </a:extLst>
          </p:cNvPr>
          <p:cNvSpPr txBox="1"/>
          <p:nvPr/>
        </p:nvSpPr>
        <p:spPr>
          <a:xfrm>
            <a:off x="328409" y="3601954"/>
            <a:ext cx="2440549" cy="646331"/>
          </a:xfrm>
          <a:prstGeom prst="rect">
            <a:avLst/>
          </a:prstGeom>
          <a:noFill/>
        </p:spPr>
        <p:txBody>
          <a:bodyPr wrap="square" rtlCol="0">
            <a:spAutoFit/>
          </a:bodyPr>
          <a:lstStyle/>
          <a:p>
            <a:r>
              <a:rPr lang="en-US"/>
              <a:t>Sử dụng mẫu thiết kế Singleton</a:t>
            </a:r>
            <a:endParaRPr lang="vi-VN"/>
          </a:p>
        </p:txBody>
      </p:sp>
      <p:pic>
        <p:nvPicPr>
          <p:cNvPr id="9" name="Picture 10" descr="https://lh4.googleusercontent.com/S7ts9B-7vncI4DPARddjz9CELYAXk91mF4jSKj5GOxoVOulgTJdgo4HDv2cl0t-I5651IhIfHn7kN6erE96ZSUnF_oL64nLznGh2oX4mXGnSLl7v5LSR2Mbcut_Z8w">
            <a:extLst>
              <a:ext uri="{FF2B5EF4-FFF2-40B4-BE49-F238E27FC236}">
                <a16:creationId xmlns:a16="http://schemas.microsoft.com/office/drawing/2014/main" id="{9B64A2C9-F6BF-49FF-852A-66DC4D914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314" y="3166522"/>
            <a:ext cx="5486400" cy="35433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AF43713B-DCC7-4ABD-B302-F08A1DDA60FF}"/>
              </a:ext>
            </a:extLst>
          </p:cNvPr>
          <p:cNvCxnSpPr>
            <a:cxnSpLocks/>
          </p:cNvCxnSpPr>
          <p:nvPr/>
        </p:nvCxnSpPr>
        <p:spPr>
          <a:xfrm>
            <a:off x="328409" y="3106602"/>
            <a:ext cx="852530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a:t>
            </a:r>
            <a:r>
              <a:rPr lang="en-US" sz="2400">
                <a:solidFill>
                  <a:schemeClr val="bg1"/>
                </a:solidFill>
                <a:latin typeface="Arial" panose="020B0604020202020204" pitchFamily="34" charset="0"/>
              </a:rPr>
              <a:t>2</a:t>
            </a:r>
            <a:r>
              <a:rPr lang="vi-VN" sz="2400" b="0" i="0" u="none" strike="noStrike">
                <a:solidFill>
                  <a:schemeClr val="bg1"/>
                </a:solidFill>
                <a:effectLst/>
                <a:latin typeface="Arial" panose="020B0604020202020204" pitchFamily="34" charset="0"/>
              </a:rPr>
              <a:t> </a:t>
            </a:r>
            <a:r>
              <a:rPr lang="en-US" sz="2400" b="0" i="0" u="none" strike="noStrike">
                <a:solidFill>
                  <a:schemeClr val="bg1"/>
                </a:solidFill>
                <a:effectLst/>
                <a:latin typeface="Arial" panose="020B0604020202020204" pitchFamily="34" charset="0"/>
              </a:rPr>
              <a:t>Thêm phương thức thanh toán mới (Domestic Card)</a:t>
            </a:r>
            <a:endParaRPr lang="vi-VN" sz="2400">
              <a:solidFill>
                <a:schemeClr val="bg1"/>
              </a:solidFill>
            </a:endParaRPr>
          </a:p>
        </p:txBody>
      </p:sp>
      <p:sp>
        <p:nvSpPr>
          <p:cNvPr id="7" name="TextBox 6">
            <a:extLst>
              <a:ext uri="{FF2B5EF4-FFF2-40B4-BE49-F238E27FC236}">
                <a16:creationId xmlns:a16="http://schemas.microsoft.com/office/drawing/2014/main" id="{0E8FE5D1-032C-4C7B-A0EF-283474E76BC8}"/>
              </a:ext>
            </a:extLst>
          </p:cNvPr>
          <p:cNvSpPr txBox="1"/>
          <p:nvPr/>
        </p:nvSpPr>
        <p:spPr>
          <a:xfrm>
            <a:off x="328408" y="1391816"/>
            <a:ext cx="1485878" cy="369332"/>
          </a:xfrm>
          <a:prstGeom prst="rect">
            <a:avLst/>
          </a:prstGeom>
          <a:noFill/>
        </p:spPr>
        <p:txBody>
          <a:bodyPr wrap="square">
            <a:spAutoFit/>
          </a:bodyPr>
          <a:lstStyle/>
          <a:p>
            <a:r>
              <a:rPr lang="vi-VN" b="1"/>
              <a:t>Giải pháp:</a:t>
            </a:r>
          </a:p>
        </p:txBody>
      </p:sp>
      <p:sp>
        <p:nvSpPr>
          <p:cNvPr id="8" name="TextBox 7">
            <a:extLst>
              <a:ext uri="{FF2B5EF4-FFF2-40B4-BE49-F238E27FC236}">
                <a16:creationId xmlns:a16="http://schemas.microsoft.com/office/drawing/2014/main" id="{ED4C3A19-9057-4F66-A3F6-8C664C65D9E9}"/>
              </a:ext>
            </a:extLst>
          </p:cNvPr>
          <p:cNvSpPr txBox="1"/>
          <p:nvPr/>
        </p:nvSpPr>
        <p:spPr>
          <a:xfrm>
            <a:off x="328408" y="1749436"/>
            <a:ext cx="5664619" cy="369332"/>
          </a:xfrm>
          <a:prstGeom prst="rect">
            <a:avLst/>
          </a:prstGeom>
          <a:noFill/>
        </p:spPr>
        <p:txBody>
          <a:bodyPr wrap="square" rtlCol="0">
            <a:spAutoFit/>
          </a:bodyPr>
          <a:lstStyle/>
          <a:p>
            <a:r>
              <a:rPr lang="en-US"/>
              <a:t>Sử dụng mẫu thiết kế Strategy</a:t>
            </a:r>
          </a:p>
        </p:txBody>
      </p:sp>
      <p:sp>
        <p:nvSpPr>
          <p:cNvPr id="2" name="AutoShape 2" descr="https://lh3.googleusercontent.com/UxRbI9P_d9UeQaTnattB4ftdJSKsgjsOQCgqp0_ALWHZRZj7n5_yv3UNlyJ6nxPYviMPsYjNL-V8Vs1crd6fTZvDmphDrc5-H1hsJpXUJouDWW2NtMyv1EGIu4sybw"/>
          <p:cNvSpPr>
            <a:spLocks noChangeAspect="1" noChangeArrowheads="1"/>
          </p:cNvSpPr>
          <p:nvPr/>
        </p:nvSpPr>
        <p:spPr bwMode="auto">
          <a:xfrm>
            <a:off x="38100" y="-90488"/>
            <a:ext cx="5486400" cy="274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https://lh3.googleusercontent.com/UxRbI9P_d9UeQaTnattB4ftdJSKsgjsOQCgqp0_ALWHZRZj7n5_yv3UNlyJ6nxPYviMPsYjNL-V8Vs1crd6fTZvDmphDrc5-H1hsJpXUJouDWW2NtMyv1EGIu4syb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55" t="23906" r="1305" b="19072"/>
          <a:stretch/>
        </p:blipFill>
        <p:spPr bwMode="auto">
          <a:xfrm>
            <a:off x="177800" y="2411977"/>
            <a:ext cx="8574313" cy="252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664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a:t>
            </a:r>
            <a:r>
              <a:rPr lang="en-US" sz="2400">
                <a:solidFill>
                  <a:schemeClr val="bg1"/>
                </a:solidFill>
                <a:latin typeface="Arial" panose="020B0604020202020204" pitchFamily="34" charset="0"/>
              </a:rPr>
              <a:t>2</a:t>
            </a:r>
            <a:r>
              <a:rPr lang="vi-VN" sz="2400" b="0" i="0" u="none" strike="noStrike">
                <a:solidFill>
                  <a:schemeClr val="bg1"/>
                </a:solidFill>
                <a:effectLst/>
                <a:latin typeface="Arial" panose="020B0604020202020204" pitchFamily="34" charset="0"/>
              </a:rPr>
              <a:t> </a:t>
            </a:r>
            <a:r>
              <a:rPr lang="en-US" sz="2400" b="0" i="0" u="none" strike="noStrike">
                <a:solidFill>
                  <a:schemeClr val="bg1"/>
                </a:solidFill>
                <a:effectLst/>
                <a:latin typeface="Arial" panose="020B0604020202020204" pitchFamily="34" charset="0"/>
              </a:rPr>
              <a:t>Thêm phương thức thanh toán mới (Domestic Card)</a:t>
            </a:r>
            <a:endParaRPr lang="vi-VN" sz="2400">
              <a:solidFill>
                <a:schemeClr val="bg1"/>
              </a:solidFill>
            </a:endParaRPr>
          </a:p>
        </p:txBody>
      </p:sp>
      <p:sp>
        <p:nvSpPr>
          <p:cNvPr id="7" name="TextBox 6">
            <a:extLst>
              <a:ext uri="{FF2B5EF4-FFF2-40B4-BE49-F238E27FC236}">
                <a16:creationId xmlns:a16="http://schemas.microsoft.com/office/drawing/2014/main" id="{0E8FE5D1-032C-4C7B-A0EF-283474E76BC8}"/>
              </a:ext>
            </a:extLst>
          </p:cNvPr>
          <p:cNvSpPr txBox="1"/>
          <p:nvPr/>
        </p:nvSpPr>
        <p:spPr>
          <a:xfrm>
            <a:off x="328408" y="1391816"/>
            <a:ext cx="1485878" cy="369332"/>
          </a:xfrm>
          <a:prstGeom prst="rect">
            <a:avLst/>
          </a:prstGeom>
          <a:noFill/>
        </p:spPr>
        <p:txBody>
          <a:bodyPr wrap="square">
            <a:spAutoFit/>
          </a:bodyPr>
          <a:lstStyle/>
          <a:p>
            <a:r>
              <a:rPr lang="vi-VN" b="1"/>
              <a:t>Giải pháp:</a:t>
            </a:r>
          </a:p>
        </p:txBody>
      </p:sp>
      <p:sp>
        <p:nvSpPr>
          <p:cNvPr id="8" name="TextBox 7">
            <a:extLst>
              <a:ext uri="{FF2B5EF4-FFF2-40B4-BE49-F238E27FC236}">
                <a16:creationId xmlns:a16="http://schemas.microsoft.com/office/drawing/2014/main" id="{ED4C3A19-9057-4F66-A3F6-8C664C65D9E9}"/>
              </a:ext>
            </a:extLst>
          </p:cNvPr>
          <p:cNvSpPr txBox="1"/>
          <p:nvPr/>
        </p:nvSpPr>
        <p:spPr>
          <a:xfrm>
            <a:off x="328408" y="1749436"/>
            <a:ext cx="8423705" cy="923330"/>
          </a:xfrm>
          <a:prstGeom prst="rect">
            <a:avLst/>
          </a:prstGeom>
          <a:noFill/>
        </p:spPr>
        <p:txBody>
          <a:bodyPr wrap="square" rtlCol="0">
            <a:spAutoFit/>
          </a:bodyPr>
          <a:lstStyle/>
          <a:p>
            <a:r>
              <a:rPr lang="vi-VN"/>
              <a:t>Khi khách muốn thanh toán, trong method của class PaymentController sẽ setCard là CreditCard và setPaymentController là InterbankSubsystemCreditCardController tương ứng với CreditCard</a:t>
            </a:r>
            <a:r>
              <a:rPr lang="en-US"/>
              <a:t> </a:t>
            </a:r>
            <a:r>
              <a:rPr lang="vi-VN"/>
              <a:t>và ngược lại</a:t>
            </a:r>
          </a:p>
        </p:txBody>
      </p:sp>
      <p:sp>
        <p:nvSpPr>
          <p:cNvPr id="2" name="AutoShape 2" descr="https://lh3.googleusercontent.com/UxRbI9P_d9UeQaTnattB4ftdJSKsgjsOQCgqp0_ALWHZRZj7n5_yv3UNlyJ6nxPYviMPsYjNL-V8Vs1crd6fTZvDmphDrc5-H1hsJpXUJouDWW2NtMyv1EGIu4sybw"/>
          <p:cNvSpPr>
            <a:spLocks noChangeAspect="1" noChangeArrowheads="1"/>
          </p:cNvSpPr>
          <p:nvPr/>
        </p:nvSpPr>
        <p:spPr bwMode="auto">
          <a:xfrm>
            <a:off x="38100" y="-90488"/>
            <a:ext cx="5486400" cy="274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https://lh3.googleusercontent.com/-xE9ow8p_Ww6uBRy0sGg2AhHLcQGOc_fS76bTiPYR351C-HSQ-_m8aWv-QJH3hAZj132qZyzMq2_bWKcZ1Rbv6h8Yjo62g7ppDzNkT5HJs9PgekhbTPdvtyT-aLHM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888" y="2869177"/>
            <a:ext cx="7036744" cy="376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46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2D5F762-36DD-48D9-BF3A-5BDB9CF40143}"/>
              </a:ext>
            </a:extLst>
          </p:cNvPr>
          <p:cNvGraphicFramePr/>
          <p:nvPr/>
        </p:nvGraphicFramePr>
        <p:xfrm>
          <a:off x="-620845" y="660042"/>
          <a:ext cx="10015471" cy="6307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28F6AE7-068F-4D4E-8536-13C636F9F39E}"/>
              </a:ext>
            </a:extLst>
          </p:cNvPr>
          <p:cNvSpPr txBox="1"/>
          <p:nvPr/>
        </p:nvSpPr>
        <p:spPr>
          <a:xfrm>
            <a:off x="328411" y="279322"/>
            <a:ext cx="4572000"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1. Tổng quan</a:t>
            </a:r>
            <a:endParaRPr lang="vi-VN" sz="2400">
              <a:solidFill>
                <a:schemeClr val="bg1"/>
              </a:solidFill>
            </a:endParaRPr>
          </a:p>
        </p:txBody>
      </p:sp>
    </p:spTree>
    <p:extLst>
      <p:ext uri="{BB962C8B-B14F-4D97-AF65-F5344CB8AC3E}">
        <p14:creationId xmlns:p14="http://schemas.microsoft.com/office/powerpoint/2010/main" val="2714503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CD6E9-8961-4CF1-B13A-8BBAEEAC5787}"/>
              </a:ext>
            </a:extLst>
          </p:cNvPr>
          <p:cNvSpPr txBox="1"/>
          <p:nvPr/>
        </p:nvSpPr>
        <p:spPr>
          <a:xfrm>
            <a:off x="328409" y="1683982"/>
            <a:ext cx="7884846" cy="646331"/>
          </a:xfrm>
          <a:prstGeom prst="rect">
            <a:avLst/>
          </a:prstGeom>
          <a:noFill/>
        </p:spPr>
        <p:txBody>
          <a:bodyPr wrap="square" rtlCol="0">
            <a:spAutoFit/>
          </a:bodyPr>
          <a:lstStyle/>
          <a:p>
            <a:r>
              <a:rPr lang="vi-VN" sz="1600" b="1"/>
              <a:t>Vị trí:</a:t>
            </a:r>
            <a:r>
              <a:rPr lang="vi-VN" b="1"/>
              <a:t> </a:t>
            </a:r>
            <a:r>
              <a:rPr lang="en-US"/>
              <a:t>controller</a:t>
            </a:r>
            <a:r>
              <a:rPr lang="en-US" sz="1600">
                <a:latin typeface="Consolas" panose="020B0609020204030204" pitchFamily="49" charset="0"/>
              </a:rPr>
              <a:t>.AuthenticationController, </a:t>
            </a:r>
            <a:r>
              <a:rPr lang="en-US"/>
              <a:t>controller.PaymentController,       	controller</a:t>
            </a:r>
            <a:r>
              <a:rPr lang="en-US" sz="1600">
                <a:latin typeface="Consolas" panose="020B0609020204030204" pitchFamily="49" charset="0"/>
              </a:rPr>
              <a:t>.PlaceOrderController</a:t>
            </a:r>
            <a:endParaRPr lang="vi-VN" sz="1800">
              <a:latin typeface="Consolas" panose="020B0609020204030204" pitchFamily="49" charset="0"/>
            </a:endParaRP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1314650"/>
            <a:ext cx="1195591" cy="369332"/>
          </a:xfrm>
          <a:prstGeom prst="rect">
            <a:avLst/>
          </a:prstGeom>
          <a:noFill/>
        </p:spPr>
        <p:txBody>
          <a:bodyPr wrap="square">
            <a:spAutoFit/>
          </a:bodyPr>
          <a:lstStyle/>
          <a:p>
            <a:r>
              <a:rPr lang="vi-VN" b="1"/>
              <a:t>Vấn đề:</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a:t>
            </a:r>
            <a:r>
              <a:rPr lang="en-US" sz="2400">
                <a:solidFill>
                  <a:schemeClr val="bg1"/>
                </a:solidFill>
                <a:latin typeface="Arial" panose="020B0604020202020204" pitchFamily="34" charset="0"/>
              </a:rPr>
              <a:t>3</a:t>
            </a:r>
            <a:r>
              <a:rPr lang="vi-VN" sz="2400" b="0" i="0" u="none" strike="noStrike">
                <a:solidFill>
                  <a:schemeClr val="bg1"/>
                </a:solidFill>
                <a:effectLst/>
                <a:latin typeface="Arial" panose="020B0604020202020204" pitchFamily="34" charset="0"/>
              </a:rPr>
              <a:t> </a:t>
            </a:r>
            <a:r>
              <a:rPr lang="en-US" sz="2400" b="0" i="0" u="none" strike="noStrike">
                <a:solidFill>
                  <a:schemeClr val="bg1"/>
                </a:solidFill>
                <a:effectLst/>
                <a:latin typeface="Arial" panose="020B0604020202020204" pitchFamily="34" charset="0"/>
              </a:rPr>
              <a:t>Các Large class</a:t>
            </a:r>
            <a:endParaRPr lang="vi-VN" sz="2400">
              <a:solidFill>
                <a:schemeClr val="bg1"/>
              </a:solidFill>
            </a:endParaRPr>
          </a:p>
        </p:txBody>
      </p:sp>
      <p:pic>
        <p:nvPicPr>
          <p:cNvPr id="6146" name="Picture 2" descr="https://lh4.googleusercontent.com/5LLTSHxm_rk8BnmWh67BabzMt64H5R-DjKGGY7XvFxwwdVmQ71DQhT5dnycOoIw6ypFLNrS9vtRUQ6A0KpV1uxP0r-KiWxalhlTLGwmpeZ2N77kVcm9CehohSFnXh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75" y="2691956"/>
            <a:ext cx="8418438" cy="3609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B639C8-3682-4554-BC67-0F76129D464F}"/>
              </a:ext>
            </a:extLst>
          </p:cNvPr>
          <p:cNvSpPr txBox="1"/>
          <p:nvPr/>
        </p:nvSpPr>
        <p:spPr>
          <a:xfrm>
            <a:off x="328409" y="2326202"/>
            <a:ext cx="7884846" cy="338554"/>
          </a:xfrm>
          <a:prstGeom prst="rect">
            <a:avLst/>
          </a:prstGeom>
          <a:noFill/>
        </p:spPr>
        <p:txBody>
          <a:bodyPr wrap="square" rtlCol="0">
            <a:spAutoFit/>
          </a:bodyPr>
          <a:lstStyle/>
          <a:p>
            <a:r>
              <a:rPr lang="vi-VN" sz="1600"/>
              <a:t>Các lớp này chứa một số phương thức không liên quan.</a:t>
            </a:r>
          </a:p>
        </p:txBody>
      </p:sp>
    </p:spTree>
    <p:extLst>
      <p:ext uri="{BB962C8B-B14F-4D97-AF65-F5344CB8AC3E}">
        <p14:creationId xmlns:p14="http://schemas.microsoft.com/office/powerpoint/2010/main" val="246107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a:spcBef>
                <a:spcPts val="600"/>
              </a:spcBef>
            </a:pPr>
            <a:r>
              <a:rPr lang="vi-VN" sz="2400">
                <a:solidFill>
                  <a:schemeClr val="bg1"/>
                </a:solidFill>
              </a:rPr>
              <a:t>3.</a:t>
            </a:r>
            <a:r>
              <a:rPr lang="en-US" sz="2400">
                <a:solidFill>
                  <a:schemeClr val="bg1"/>
                </a:solidFill>
                <a:latin typeface="Arial" panose="020B0604020202020204" pitchFamily="34" charset="0"/>
              </a:rPr>
              <a:t>3</a:t>
            </a:r>
            <a:r>
              <a:rPr lang="vi-VN" sz="2400">
                <a:solidFill>
                  <a:schemeClr val="bg1"/>
                </a:solidFill>
              </a:rPr>
              <a:t> </a:t>
            </a:r>
            <a:r>
              <a:rPr lang="en-US" sz="2400">
                <a:solidFill>
                  <a:schemeClr val="bg1"/>
                </a:solidFill>
                <a:latin typeface="Arial" panose="020B0604020202020204" pitchFamily="34" charset="0"/>
              </a:rPr>
              <a:t>Các Large class</a:t>
            </a:r>
            <a:endParaRPr lang="vi-VN" sz="2400">
              <a:solidFill>
                <a:schemeClr val="bg1"/>
              </a:solidFill>
            </a:endParaRPr>
          </a:p>
        </p:txBody>
      </p:sp>
      <p:sp>
        <p:nvSpPr>
          <p:cNvPr id="7" name="TextBox 6">
            <a:extLst>
              <a:ext uri="{FF2B5EF4-FFF2-40B4-BE49-F238E27FC236}">
                <a16:creationId xmlns:a16="http://schemas.microsoft.com/office/drawing/2014/main" id="{0E8FE5D1-032C-4C7B-A0EF-283474E76BC8}"/>
              </a:ext>
            </a:extLst>
          </p:cNvPr>
          <p:cNvSpPr txBox="1"/>
          <p:nvPr/>
        </p:nvSpPr>
        <p:spPr>
          <a:xfrm>
            <a:off x="328408" y="1391816"/>
            <a:ext cx="1485878" cy="369332"/>
          </a:xfrm>
          <a:prstGeom prst="rect">
            <a:avLst/>
          </a:prstGeom>
          <a:noFill/>
        </p:spPr>
        <p:txBody>
          <a:bodyPr wrap="square">
            <a:spAutoFit/>
          </a:bodyPr>
          <a:lstStyle/>
          <a:p>
            <a:r>
              <a:rPr lang="vi-VN" b="1"/>
              <a:t>Giải pháp:</a:t>
            </a:r>
          </a:p>
        </p:txBody>
      </p:sp>
      <p:sp>
        <p:nvSpPr>
          <p:cNvPr id="8" name="TextBox 7">
            <a:extLst>
              <a:ext uri="{FF2B5EF4-FFF2-40B4-BE49-F238E27FC236}">
                <a16:creationId xmlns:a16="http://schemas.microsoft.com/office/drawing/2014/main" id="{ED4C3A19-9057-4F66-A3F6-8C664C65D9E9}"/>
              </a:ext>
            </a:extLst>
          </p:cNvPr>
          <p:cNvSpPr txBox="1"/>
          <p:nvPr/>
        </p:nvSpPr>
        <p:spPr>
          <a:xfrm>
            <a:off x="328408" y="1749436"/>
            <a:ext cx="736779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Chuyển các method không liên quan đến class đó sang 1 class khác</a:t>
            </a:r>
          </a:p>
        </p:txBody>
      </p:sp>
      <p:sp>
        <p:nvSpPr>
          <p:cNvPr id="2" name="AutoShape 2" descr="https://lh3.googleusercontent.com/UxRbI9P_d9UeQaTnattB4ftdJSKsgjsOQCgqp0_ALWHZRZj7n5_yv3UNlyJ6nxPYviMPsYjNL-V8Vs1crd6fTZvDmphDrc5-H1hsJpXUJouDWW2NtMyv1EGIu4sybw"/>
          <p:cNvSpPr>
            <a:spLocks noChangeAspect="1" noChangeArrowheads="1"/>
          </p:cNvSpPr>
          <p:nvPr/>
        </p:nvSpPr>
        <p:spPr bwMode="auto">
          <a:xfrm>
            <a:off x="38100" y="-90488"/>
            <a:ext cx="5486400" cy="274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https://lh4.googleusercontent.com/jsj9iBhOrpTzd9IuUzMPpvCfe2r5ZggI5uG4Ox9uiGItrITOwErGdftdufUQhU6vxdwO7PamSA63UIvu3b8MPcN8i6kBTUJyIaM5_M_e87QQAtB7m_MuB-kAMzIMY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08" y="2223290"/>
            <a:ext cx="8423705" cy="425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865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55C9C1-6B33-442E-8D50-213530689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450" y="2670082"/>
            <a:ext cx="6385141" cy="4020273"/>
          </a:xfrm>
          <a:prstGeom prst="rect">
            <a:avLst/>
          </a:prstGeom>
        </p:spPr>
      </p:pic>
      <p:sp>
        <p:nvSpPr>
          <p:cNvPr id="6" name="TextBox 5">
            <a:extLst>
              <a:ext uri="{FF2B5EF4-FFF2-40B4-BE49-F238E27FC236}">
                <a16:creationId xmlns:a16="http://schemas.microsoft.com/office/drawing/2014/main" id="{A15151F6-50C8-46AC-B7AD-53FD69CCF7B8}"/>
              </a:ext>
            </a:extLst>
          </p:cNvPr>
          <p:cNvSpPr txBox="1"/>
          <p:nvPr/>
        </p:nvSpPr>
        <p:spPr>
          <a:xfrm>
            <a:off x="328409" y="1314650"/>
            <a:ext cx="1195591" cy="369332"/>
          </a:xfrm>
          <a:prstGeom prst="rect">
            <a:avLst/>
          </a:prstGeom>
          <a:noFill/>
        </p:spPr>
        <p:txBody>
          <a:bodyPr wrap="square">
            <a:spAutoFit/>
          </a:bodyPr>
          <a:lstStyle/>
          <a:p>
            <a:r>
              <a:rPr lang="vi-VN" b="1"/>
              <a:t>Vấn đề:</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a:t>
            </a:r>
            <a:r>
              <a:rPr lang="en-US" sz="2400">
                <a:solidFill>
                  <a:schemeClr val="bg1"/>
                </a:solidFill>
                <a:latin typeface="Arial" panose="020B0604020202020204" pitchFamily="34" charset="0"/>
              </a:rPr>
              <a:t>4</a:t>
            </a:r>
            <a:r>
              <a:rPr lang="vi-VN" sz="2400" b="0" i="0" u="none" strike="noStrike">
                <a:solidFill>
                  <a:schemeClr val="bg1"/>
                </a:solidFill>
                <a:effectLst/>
                <a:latin typeface="Arial" panose="020B0604020202020204" pitchFamily="34" charset="0"/>
              </a:rPr>
              <a:t> </a:t>
            </a:r>
            <a:r>
              <a:rPr lang="en-US" sz="2400" b="0" i="0" u="none" strike="noStrike">
                <a:solidFill>
                  <a:schemeClr val="bg1"/>
                </a:solidFill>
                <a:effectLst/>
                <a:latin typeface="Arial" panose="020B0604020202020204" pitchFamily="34" charset="0"/>
              </a:rPr>
              <a:t>Vấn đề coupling giữa class CartItem và MediaHandler</a:t>
            </a:r>
            <a:endParaRPr lang="vi-VN" sz="2400">
              <a:solidFill>
                <a:schemeClr val="bg1"/>
              </a:solidFill>
            </a:endParaRPr>
          </a:p>
        </p:txBody>
      </p:sp>
      <p:sp>
        <p:nvSpPr>
          <p:cNvPr id="7" name="TextBox 6">
            <a:extLst>
              <a:ext uri="{FF2B5EF4-FFF2-40B4-BE49-F238E27FC236}">
                <a16:creationId xmlns:a16="http://schemas.microsoft.com/office/drawing/2014/main" id="{93389942-3765-425E-9854-DEFE0EA8D66D}"/>
              </a:ext>
            </a:extLst>
          </p:cNvPr>
          <p:cNvSpPr txBox="1"/>
          <p:nvPr/>
        </p:nvSpPr>
        <p:spPr>
          <a:xfrm>
            <a:off x="328409" y="2341665"/>
            <a:ext cx="4713491" cy="830997"/>
          </a:xfrm>
          <a:prstGeom prst="rect">
            <a:avLst/>
          </a:prstGeom>
          <a:noFill/>
        </p:spPr>
        <p:txBody>
          <a:bodyPr wrap="square" rtlCol="0">
            <a:spAutoFit/>
          </a:bodyPr>
          <a:lstStyle/>
          <a:p>
            <a:r>
              <a:rPr lang="vi-VN" sz="1600"/>
              <a:t>Hai class CartItem và MediaHandler, </a:t>
            </a:r>
            <a:endParaRPr lang="en-US" sz="1600"/>
          </a:p>
          <a:p>
            <a:r>
              <a:rPr lang="vi-VN" sz="1600"/>
              <a:t>hai class OrderItem và MediaInvoiceScreenHandler </a:t>
            </a:r>
            <a:r>
              <a:rPr lang="en-US" sz="1600">
                <a:latin typeface="Arial" panose="020B0604020202020204" pitchFamily="34" charset="0"/>
                <a:cs typeface="Arial" panose="020B0604020202020204" pitchFamily="34" charset="0"/>
              </a:rPr>
              <a:t>coupling</a:t>
            </a:r>
            <a:r>
              <a:rPr lang="en-US" sz="1600"/>
              <a:t> </a:t>
            </a:r>
            <a:r>
              <a:rPr lang="vi-VN" sz="1600"/>
              <a:t>với nhau.</a:t>
            </a:r>
          </a:p>
        </p:txBody>
      </p:sp>
      <p:sp>
        <p:nvSpPr>
          <p:cNvPr id="8" name="TextBox 7">
            <a:extLst>
              <a:ext uri="{FF2B5EF4-FFF2-40B4-BE49-F238E27FC236}">
                <a16:creationId xmlns:a16="http://schemas.microsoft.com/office/drawing/2014/main" id="{BD89B3A0-FA0F-4EF4-A2BF-1C3B2CAB9A3B}"/>
              </a:ext>
            </a:extLst>
          </p:cNvPr>
          <p:cNvSpPr txBox="1"/>
          <p:nvPr/>
        </p:nvSpPr>
        <p:spPr>
          <a:xfrm>
            <a:off x="328408" y="1683982"/>
            <a:ext cx="8269491" cy="615553"/>
          </a:xfrm>
          <a:prstGeom prst="rect">
            <a:avLst/>
          </a:prstGeom>
          <a:noFill/>
        </p:spPr>
        <p:txBody>
          <a:bodyPr wrap="square" rtlCol="0">
            <a:spAutoFit/>
          </a:bodyPr>
          <a:lstStyle/>
          <a:p>
            <a:r>
              <a:rPr lang="vi-VN" sz="1600" b="1"/>
              <a:t>Vị trí:</a:t>
            </a:r>
            <a:r>
              <a:rPr lang="vi-VN" b="1"/>
              <a:t> </a:t>
            </a:r>
            <a:r>
              <a:rPr lang="en-US" sz="1600">
                <a:latin typeface="Consolas" panose="020B0609020204030204" pitchFamily="49" charset="0"/>
              </a:rPr>
              <a:t>views.screen.cart.MediaHandler, entity.cart.CartItem</a:t>
            </a:r>
          </a:p>
          <a:p>
            <a:r>
              <a:rPr lang="en-US" sz="1600">
                <a:latin typeface="Consolas" panose="020B0609020204030204" pitchFamily="49" charset="0"/>
              </a:rPr>
              <a:t>views.screen.invoice.MediaInvoiceScreenHandler, entity.order.OrderItem</a:t>
            </a:r>
            <a:endParaRPr lang="vi-VN" sz="1600">
              <a:latin typeface="Consolas" panose="020B0609020204030204" pitchFamily="49" charset="0"/>
            </a:endParaRPr>
          </a:p>
        </p:txBody>
      </p:sp>
    </p:spTree>
    <p:extLst>
      <p:ext uri="{BB962C8B-B14F-4D97-AF65-F5344CB8AC3E}">
        <p14:creationId xmlns:p14="http://schemas.microsoft.com/office/powerpoint/2010/main" val="1542694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a:spcBef>
                <a:spcPts val="600"/>
              </a:spcBef>
            </a:pPr>
            <a:r>
              <a:rPr lang="vi-VN" sz="2400">
                <a:solidFill>
                  <a:schemeClr val="bg1"/>
                </a:solidFill>
              </a:rPr>
              <a:t>3.</a:t>
            </a:r>
            <a:r>
              <a:rPr lang="en-US" sz="2400">
                <a:solidFill>
                  <a:schemeClr val="bg1"/>
                </a:solidFill>
                <a:latin typeface="Arial" panose="020B0604020202020204" pitchFamily="34" charset="0"/>
              </a:rPr>
              <a:t>4</a:t>
            </a:r>
            <a:r>
              <a:rPr lang="vi-VN" sz="2400">
                <a:solidFill>
                  <a:schemeClr val="bg1"/>
                </a:solidFill>
              </a:rPr>
              <a:t> </a:t>
            </a:r>
            <a:r>
              <a:rPr lang="en-US" sz="2400">
                <a:solidFill>
                  <a:schemeClr val="bg1"/>
                </a:solidFill>
                <a:latin typeface="Arial" panose="020B0604020202020204" pitchFamily="34" charset="0"/>
              </a:rPr>
              <a:t>Vấn đề coupling giữa class CartItem và MediaHandler</a:t>
            </a:r>
            <a:endParaRPr lang="vi-VN" sz="2400">
              <a:solidFill>
                <a:schemeClr val="bg1"/>
              </a:solidFill>
            </a:endParaRPr>
          </a:p>
        </p:txBody>
      </p:sp>
      <p:sp>
        <p:nvSpPr>
          <p:cNvPr id="7" name="TextBox 6">
            <a:extLst>
              <a:ext uri="{FF2B5EF4-FFF2-40B4-BE49-F238E27FC236}">
                <a16:creationId xmlns:a16="http://schemas.microsoft.com/office/drawing/2014/main" id="{0E8FE5D1-032C-4C7B-A0EF-283474E76BC8}"/>
              </a:ext>
            </a:extLst>
          </p:cNvPr>
          <p:cNvSpPr txBox="1"/>
          <p:nvPr/>
        </p:nvSpPr>
        <p:spPr>
          <a:xfrm>
            <a:off x="328408" y="1391816"/>
            <a:ext cx="1485878" cy="369332"/>
          </a:xfrm>
          <a:prstGeom prst="rect">
            <a:avLst/>
          </a:prstGeom>
          <a:noFill/>
        </p:spPr>
        <p:txBody>
          <a:bodyPr wrap="square">
            <a:spAutoFit/>
          </a:bodyPr>
          <a:lstStyle/>
          <a:p>
            <a:r>
              <a:rPr lang="vi-VN" b="1"/>
              <a:t>Giải pháp:</a:t>
            </a:r>
          </a:p>
        </p:txBody>
      </p:sp>
      <p:sp>
        <p:nvSpPr>
          <p:cNvPr id="8" name="TextBox 7">
            <a:extLst>
              <a:ext uri="{FF2B5EF4-FFF2-40B4-BE49-F238E27FC236}">
                <a16:creationId xmlns:a16="http://schemas.microsoft.com/office/drawing/2014/main" id="{ED4C3A19-9057-4F66-A3F6-8C664C65D9E9}"/>
              </a:ext>
            </a:extLst>
          </p:cNvPr>
          <p:cNvSpPr txBox="1"/>
          <p:nvPr/>
        </p:nvSpPr>
        <p:spPr>
          <a:xfrm>
            <a:off x="328408" y="1749436"/>
            <a:ext cx="2351292" cy="1200329"/>
          </a:xfrm>
          <a:prstGeom prst="rect">
            <a:avLst/>
          </a:prstGeom>
          <a:noFill/>
        </p:spPr>
        <p:txBody>
          <a:bodyPr wrap="square" rtlCol="0">
            <a:spAutoFit/>
          </a:bodyPr>
          <a:lstStyle/>
          <a:p>
            <a:r>
              <a:rPr lang="fr-FR">
                <a:latin typeface="Arial" panose="020B0604020202020204" pitchFamily="34" charset="0"/>
                <a:cs typeface="Arial" panose="020B0604020202020204" pitchFamily="34" charset="0"/>
              </a:rPr>
              <a:t>Tạo interface mới là </a:t>
            </a:r>
          </a:p>
          <a:p>
            <a:r>
              <a:rPr lang="fr-FR">
                <a:latin typeface="Arial" panose="020B0604020202020204" pitchFamily="34" charset="0"/>
                <a:cs typeface="Arial" panose="020B0604020202020204" pitchFamily="34" charset="0"/>
              </a:rPr>
              <a:t>CartItemInterface và </a:t>
            </a:r>
          </a:p>
          <a:p>
            <a:r>
              <a:rPr lang="fr-FR">
                <a:latin typeface="Arial" panose="020B0604020202020204" pitchFamily="34" charset="0"/>
                <a:cs typeface="Arial" panose="020B0604020202020204" pitchFamily="34" charset="0"/>
              </a:rPr>
              <a:t>cho class CartItem implement</a:t>
            </a:r>
            <a:endParaRPr lang="en-US">
              <a:latin typeface="Arial" panose="020B0604020202020204" pitchFamily="34" charset="0"/>
              <a:cs typeface="Arial" panose="020B0604020202020204" pitchFamily="34" charset="0"/>
            </a:endParaRPr>
          </a:p>
        </p:txBody>
      </p:sp>
      <p:sp>
        <p:nvSpPr>
          <p:cNvPr id="2" name="AutoShape 2" descr="https://lh3.googleusercontent.com/UxRbI9P_d9UeQaTnattB4ftdJSKsgjsOQCgqp0_ALWHZRZj7n5_yv3UNlyJ6nxPYviMPsYjNL-V8Vs1crd6fTZvDmphDrc5-H1hsJpXUJouDWW2NtMyv1EGIu4sybw"/>
          <p:cNvSpPr>
            <a:spLocks noChangeAspect="1" noChangeArrowheads="1"/>
          </p:cNvSpPr>
          <p:nvPr/>
        </p:nvSpPr>
        <p:spPr bwMode="auto">
          <a:xfrm>
            <a:off x="38100" y="-90488"/>
            <a:ext cx="5486400" cy="274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https://lh4.googleusercontent.com/bcgRw3gfQY5qAjJKeyB4fjtVZ5zi3-FcF2Ccj-pUW1o0-rei_HHexr0U5s0oJxAhjnwNpZdcr8j9Ck4W73HtM0iSqyKLoqOT2diEhO88Gd6WGlOX4UoGGPxupyI7B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713" y="1391816"/>
            <a:ext cx="548640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04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CD6E9-8961-4CF1-B13A-8BBAEEAC5787}"/>
              </a:ext>
            </a:extLst>
          </p:cNvPr>
          <p:cNvSpPr txBox="1"/>
          <p:nvPr/>
        </p:nvSpPr>
        <p:spPr>
          <a:xfrm>
            <a:off x="328408" y="1748961"/>
            <a:ext cx="7884846" cy="369332"/>
          </a:xfrm>
          <a:prstGeom prst="rect">
            <a:avLst/>
          </a:prstGeom>
          <a:noFill/>
        </p:spPr>
        <p:txBody>
          <a:bodyPr wrap="square" rtlCol="0">
            <a:spAutoFit/>
          </a:bodyPr>
          <a:lstStyle/>
          <a:p>
            <a:r>
              <a:rPr lang="vi-VN" b="1"/>
              <a:t>Vị trí: </a:t>
            </a:r>
            <a:r>
              <a:rPr lang="vi-VN" sz="1600">
                <a:latin typeface="Consolas" panose="020B0609020204030204" pitchFamily="49" charset="0"/>
              </a:rPr>
              <a:t>views.screen.cart.CartMediaHandler, method initializeSpinner()</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1314650"/>
            <a:ext cx="1195591" cy="369332"/>
          </a:xfrm>
          <a:prstGeom prst="rect">
            <a:avLst/>
          </a:prstGeom>
          <a:noFill/>
        </p:spPr>
        <p:txBody>
          <a:bodyPr wrap="square">
            <a:spAutoFit/>
          </a:bodyPr>
          <a:lstStyle/>
          <a:p>
            <a:r>
              <a:rPr lang="vi-VN" b="1"/>
              <a:t>Vấn đề:</a:t>
            </a:r>
          </a:p>
        </p:txBody>
      </p:sp>
      <p:sp>
        <p:nvSpPr>
          <p:cNvPr id="11" name="TextBox 10">
            <a:extLst>
              <a:ext uri="{FF2B5EF4-FFF2-40B4-BE49-F238E27FC236}">
                <a16:creationId xmlns:a16="http://schemas.microsoft.com/office/drawing/2014/main" id="{0E8FE5D1-032C-4C7B-A0EF-283474E76BC8}"/>
              </a:ext>
            </a:extLst>
          </p:cNvPr>
          <p:cNvSpPr txBox="1"/>
          <p:nvPr/>
        </p:nvSpPr>
        <p:spPr>
          <a:xfrm>
            <a:off x="328408" y="4309180"/>
            <a:ext cx="1485878" cy="369332"/>
          </a:xfrm>
          <a:prstGeom prst="rect">
            <a:avLst/>
          </a:prstGeom>
          <a:noFill/>
        </p:spPr>
        <p:txBody>
          <a:bodyPr wrap="square">
            <a:spAutoFit/>
          </a:bodyPr>
          <a:lstStyle/>
          <a:p>
            <a:r>
              <a:rPr lang="vi-VN" b="1"/>
              <a:t>Giải pháp:</a:t>
            </a:r>
          </a:p>
        </p:txBody>
      </p:sp>
      <p:sp>
        <p:nvSpPr>
          <p:cNvPr id="14" name="TextBox 13">
            <a:extLst>
              <a:ext uri="{FF2B5EF4-FFF2-40B4-BE49-F238E27FC236}">
                <a16:creationId xmlns:a16="http://schemas.microsoft.com/office/drawing/2014/main" id="{ED4C3A19-9057-4F66-A3F6-8C664C65D9E9}"/>
              </a:ext>
            </a:extLst>
          </p:cNvPr>
          <p:cNvSpPr txBox="1"/>
          <p:nvPr/>
        </p:nvSpPr>
        <p:spPr>
          <a:xfrm>
            <a:off x="328408" y="4712605"/>
            <a:ext cx="2182972" cy="1200329"/>
          </a:xfrm>
          <a:prstGeom prst="rect">
            <a:avLst/>
          </a:prstGeom>
          <a:noFill/>
        </p:spPr>
        <p:txBody>
          <a:bodyPr wrap="square" rtlCol="0">
            <a:spAutoFit/>
          </a:bodyPr>
          <a:lstStyle/>
          <a:p>
            <a:r>
              <a:rPr lang="vi-VN"/>
              <a:t>Tách phần xử lý khi click spinner thành một private method riêng.</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3.5 Vấn đề clean method tại CartMediaHandler và giải pháp</a:t>
            </a:r>
            <a:endParaRPr lang="vi-VN" sz="2400">
              <a:solidFill>
                <a:schemeClr val="bg1"/>
              </a:solidFill>
            </a:endParaRPr>
          </a:p>
        </p:txBody>
      </p:sp>
      <p:cxnSp>
        <p:nvCxnSpPr>
          <p:cNvPr id="16" name="Straight Connector 15">
            <a:extLst>
              <a:ext uri="{FF2B5EF4-FFF2-40B4-BE49-F238E27FC236}">
                <a16:creationId xmlns:a16="http://schemas.microsoft.com/office/drawing/2014/main" id="{C0368B0A-DEC1-4957-8236-8FA512A411D6}"/>
              </a:ext>
            </a:extLst>
          </p:cNvPr>
          <p:cNvCxnSpPr>
            <a:cxnSpLocks/>
          </p:cNvCxnSpPr>
          <p:nvPr/>
        </p:nvCxnSpPr>
        <p:spPr>
          <a:xfrm>
            <a:off x="328409" y="4171927"/>
            <a:ext cx="8487181"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47AA84B-1BB2-4DC5-96FF-ED2433D3BF8F}"/>
              </a:ext>
            </a:extLst>
          </p:cNvPr>
          <p:cNvPicPr/>
          <p:nvPr/>
        </p:nvPicPr>
        <p:blipFill rotWithShape="1">
          <a:blip r:embed="rId2"/>
          <a:srcRect r="27227"/>
          <a:stretch/>
        </p:blipFill>
        <p:spPr>
          <a:xfrm>
            <a:off x="2639250" y="2284194"/>
            <a:ext cx="6176340" cy="1750481"/>
          </a:xfrm>
          <a:prstGeom prst="rect">
            <a:avLst/>
          </a:prstGeom>
        </p:spPr>
      </p:pic>
      <p:sp>
        <p:nvSpPr>
          <p:cNvPr id="20" name="TextBox 19">
            <a:extLst>
              <a:ext uri="{FF2B5EF4-FFF2-40B4-BE49-F238E27FC236}">
                <a16:creationId xmlns:a16="http://schemas.microsoft.com/office/drawing/2014/main" id="{71D15133-BF3C-4CE8-834E-726E6D06CB87}"/>
              </a:ext>
            </a:extLst>
          </p:cNvPr>
          <p:cNvSpPr txBox="1"/>
          <p:nvPr/>
        </p:nvSpPr>
        <p:spPr>
          <a:xfrm>
            <a:off x="328408" y="2192205"/>
            <a:ext cx="2389034" cy="1754326"/>
          </a:xfrm>
          <a:prstGeom prst="rect">
            <a:avLst/>
          </a:prstGeom>
          <a:noFill/>
        </p:spPr>
        <p:txBody>
          <a:bodyPr wrap="square">
            <a:spAutoFit/>
          </a:bodyPr>
          <a:lstStyle/>
          <a:p>
            <a:r>
              <a:rPr lang="vi-VN"/>
              <a:t>Phương thức này có 2 nhiệm vụ: tạo ra Spinner và xử lý sự kiện khi click vào spinner, làm giảm tính dễ đọc của code </a:t>
            </a:r>
          </a:p>
        </p:txBody>
      </p:sp>
      <p:pic>
        <p:nvPicPr>
          <p:cNvPr id="21" name="Picture 20">
            <a:extLst>
              <a:ext uri="{FF2B5EF4-FFF2-40B4-BE49-F238E27FC236}">
                <a16:creationId xmlns:a16="http://schemas.microsoft.com/office/drawing/2014/main" id="{E7313117-D16B-4B39-80B2-B763F32832B0}"/>
              </a:ext>
            </a:extLst>
          </p:cNvPr>
          <p:cNvPicPr/>
          <p:nvPr/>
        </p:nvPicPr>
        <p:blipFill rotWithShape="1">
          <a:blip r:embed="rId3"/>
          <a:srcRect r="10406"/>
          <a:stretch/>
        </p:blipFill>
        <p:spPr>
          <a:xfrm>
            <a:off x="2639250" y="4207275"/>
            <a:ext cx="6112863" cy="2371399"/>
          </a:xfrm>
          <a:prstGeom prst="rect">
            <a:avLst/>
          </a:prstGeom>
        </p:spPr>
      </p:pic>
    </p:spTree>
    <p:extLst>
      <p:ext uri="{BB962C8B-B14F-4D97-AF65-F5344CB8AC3E}">
        <p14:creationId xmlns:p14="http://schemas.microsoft.com/office/powerpoint/2010/main" val="788038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CD6E9-8961-4CF1-B13A-8BBAEEAC5787}"/>
              </a:ext>
            </a:extLst>
          </p:cNvPr>
          <p:cNvSpPr txBox="1"/>
          <p:nvPr/>
        </p:nvSpPr>
        <p:spPr>
          <a:xfrm>
            <a:off x="328408" y="1748961"/>
            <a:ext cx="7884846" cy="369332"/>
          </a:xfrm>
          <a:prstGeom prst="rect">
            <a:avLst/>
          </a:prstGeom>
          <a:noFill/>
        </p:spPr>
        <p:txBody>
          <a:bodyPr wrap="square" rtlCol="0">
            <a:spAutoFit/>
          </a:bodyPr>
          <a:lstStyle/>
          <a:p>
            <a:r>
              <a:rPr lang="vi-VN" b="1"/>
              <a:t>Vị trí: </a:t>
            </a:r>
            <a:r>
              <a:rPr lang="vi-VN" sz="1600">
                <a:latin typeface="Consolas" panose="020B0609020204030204" pitchFamily="49" charset="0"/>
              </a:rPr>
              <a:t>views.screen.cart.CartMediaHandler, method setMediaInfo()</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1314650"/>
            <a:ext cx="1195591" cy="369332"/>
          </a:xfrm>
          <a:prstGeom prst="rect">
            <a:avLst/>
          </a:prstGeom>
          <a:noFill/>
        </p:spPr>
        <p:txBody>
          <a:bodyPr wrap="square">
            <a:spAutoFit/>
          </a:bodyPr>
          <a:lstStyle/>
          <a:p>
            <a:r>
              <a:rPr lang="vi-VN" b="1"/>
              <a:t>Vấn đề:</a:t>
            </a:r>
          </a:p>
        </p:txBody>
      </p:sp>
      <p:sp>
        <p:nvSpPr>
          <p:cNvPr id="11" name="TextBox 10">
            <a:extLst>
              <a:ext uri="{FF2B5EF4-FFF2-40B4-BE49-F238E27FC236}">
                <a16:creationId xmlns:a16="http://schemas.microsoft.com/office/drawing/2014/main" id="{0E8FE5D1-032C-4C7B-A0EF-283474E76BC8}"/>
              </a:ext>
            </a:extLst>
          </p:cNvPr>
          <p:cNvSpPr txBox="1"/>
          <p:nvPr/>
        </p:nvSpPr>
        <p:spPr>
          <a:xfrm>
            <a:off x="328408" y="4207275"/>
            <a:ext cx="1485878" cy="369332"/>
          </a:xfrm>
          <a:prstGeom prst="rect">
            <a:avLst/>
          </a:prstGeom>
          <a:noFill/>
        </p:spPr>
        <p:txBody>
          <a:bodyPr wrap="square">
            <a:spAutoFit/>
          </a:bodyPr>
          <a:lstStyle/>
          <a:p>
            <a:r>
              <a:rPr lang="vi-VN" b="1"/>
              <a:t>Giải pháp:</a:t>
            </a:r>
          </a:p>
        </p:txBody>
      </p:sp>
      <p:sp>
        <p:nvSpPr>
          <p:cNvPr id="14" name="TextBox 13">
            <a:extLst>
              <a:ext uri="{FF2B5EF4-FFF2-40B4-BE49-F238E27FC236}">
                <a16:creationId xmlns:a16="http://schemas.microsoft.com/office/drawing/2014/main" id="{ED4C3A19-9057-4F66-A3F6-8C664C65D9E9}"/>
              </a:ext>
            </a:extLst>
          </p:cNvPr>
          <p:cNvSpPr txBox="1"/>
          <p:nvPr/>
        </p:nvSpPr>
        <p:spPr>
          <a:xfrm>
            <a:off x="328408" y="4610700"/>
            <a:ext cx="2182972" cy="1200329"/>
          </a:xfrm>
          <a:prstGeom prst="rect">
            <a:avLst/>
          </a:prstGeom>
          <a:noFill/>
        </p:spPr>
        <p:txBody>
          <a:bodyPr wrap="square" rtlCol="0">
            <a:spAutoFit/>
          </a:bodyPr>
          <a:lstStyle/>
          <a:p>
            <a:r>
              <a:rPr lang="vi-VN"/>
              <a:t>Tách phần xử lý khi click nút Delete thành một phương thức riêng.</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3.6 Vấn đề clean method tại CartMediaHandler và giải pháp</a:t>
            </a:r>
            <a:endParaRPr lang="vi-VN" sz="2400">
              <a:solidFill>
                <a:schemeClr val="bg1"/>
              </a:solidFill>
            </a:endParaRPr>
          </a:p>
        </p:txBody>
      </p:sp>
      <p:cxnSp>
        <p:nvCxnSpPr>
          <p:cNvPr id="16" name="Straight Connector 15">
            <a:extLst>
              <a:ext uri="{FF2B5EF4-FFF2-40B4-BE49-F238E27FC236}">
                <a16:creationId xmlns:a16="http://schemas.microsoft.com/office/drawing/2014/main" id="{C0368B0A-DEC1-4957-8236-8FA512A411D6}"/>
              </a:ext>
            </a:extLst>
          </p:cNvPr>
          <p:cNvCxnSpPr>
            <a:cxnSpLocks/>
          </p:cNvCxnSpPr>
          <p:nvPr/>
        </p:nvCxnSpPr>
        <p:spPr>
          <a:xfrm>
            <a:off x="328409" y="4030259"/>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5133-BF3C-4CE8-834E-726E6D06CB87}"/>
              </a:ext>
            </a:extLst>
          </p:cNvPr>
          <p:cNvSpPr txBox="1"/>
          <p:nvPr/>
        </p:nvSpPr>
        <p:spPr>
          <a:xfrm>
            <a:off x="328408" y="2118293"/>
            <a:ext cx="2389034" cy="1754326"/>
          </a:xfrm>
          <a:prstGeom prst="rect">
            <a:avLst/>
          </a:prstGeom>
          <a:noFill/>
        </p:spPr>
        <p:txBody>
          <a:bodyPr wrap="square">
            <a:spAutoFit/>
          </a:bodyPr>
          <a:lstStyle/>
          <a:p>
            <a:r>
              <a:rPr lang="vi-VN"/>
              <a:t>Phương thức này có 2 nhiệm vụ: thiết lập thông số đồ họa và xử lý sự kiện khi click vào nút delete, làm giảm tính dễ đọc.</a:t>
            </a:r>
          </a:p>
        </p:txBody>
      </p:sp>
      <p:pic>
        <p:nvPicPr>
          <p:cNvPr id="12" name="Picture 11">
            <a:extLst>
              <a:ext uri="{FF2B5EF4-FFF2-40B4-BE49-F238E27FC236}">
                <a16:creationId xmlns:a16="http://schemas.microsoft.com/office/drawing/2014/main" id="{391E3C62-5722-48A4-9305-6BE19C74FBC9}"/>
              </a:ext>
            </a:extLst>
          </p:cNvPr>
          <p:cNvPicPr/>
          <p:nvPr/>
        </p:nvPicPr>
        <p:blipFill>
          <a:blip r:embed="rId2"/>
          <a:stretch>
            <a:fillRect/>
          </a:stretch>
        </p:blipFill>
        <p:spPr>
          <a:xfrm>
            <a:off x="2833352" y="2176315"/>
            <a:ext cx="5999504" cy="1146433"/>
          </a:xfrm>
          <a:prstGeom prst="rect">
            <a:avLst/>
          </a:prstGeom>
        </p:spPr>
      </p:pic>
      <p:pic>
        <p:nvPicPr>
          <p:cNvPr id="13" name="Picture 12">
            <a:extLst>
              <a:ext uri="{FF2B5EF4-FFF2-40B4-BE49-F238E27FC236}">
                <a16:creationId xmlns:a16="http://schemas.microsoft.com/office/drawing/2014/main" id="{E39B5C1A-A21D-4832-AE9F-116509F08C6A}"/>
              </a:ext>
            </a:extLst>
          </p:cNvPr>
          <p:cNvPicPr/>
          <p:nvPr/>
        </p:nvPicPr>
        <p:blipFill>
          <a:blip r:embed="rId3"/>
          <a:stretch>
            <a:fillRect/>
          </a:stretch>
        </p:blipFill>
        <p:spPr>
          <a:xfrm>
            <a:off x="2649783" y="4207275"/>
            <a:ext cx="6183073" cy="2327240"/>
          </a:xfrm>
          <a:prstGeom prst="rect">
            <a:avLst/>
          </a:prstGeom>
        </p:spPr>
      </p:pic>
    </p:spTree>
    <p:extLst>
      <p:ext uri="{BB962C8B-B14F-4D97-AF65-F5344CB8AC3E}">
        <p14:creationId xmlns:p14="http://schemas.microsoft.com/office/powerpoint/2010/main" val="994597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BD4CA5-27B5-4B3D-9EE0-86FB7CA2535F}"/>
              </a:ext>
            </a:extLst>
          </p:cNvPr>
          <p:cNvSpPr txBox="1"/>
          <p:nvPr/>
        </p:nvSpPr>
        <p:spPr>
          <a:xfrm>
            <a:off x="328410" y="1334293"/>
            <a:ext cx="774676" cy="369332"/>
          </a:xfrm>
          <a:prstGeom prst="rect">
            <a:avLst/>
          </a:prstGeom>
          <a:noFill/>
        </p:spPr>
        <p:txBody>
          <a:bodyPr wrap="square">
            <a:spAutoFit/>
          </a:bodyPr>
          <a:lstStyle/>
          <a:p>
            <a:r>
              <a:rPr lang="vi-VN" b="1"/>
              <a:t>Vị trí: </a:t>
            </a: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1763338"/>
            <a:ext cx="948847" cy="369332"/>
          </a:xfrm>
          <a:prstGeom prst="rect">
            <a:avLst/>
          </a:prstGeom>
          <a:noFill/>
        </p:spPr>
        <p:txBody>
          <a:bodyPr wrap="square">
            <a:spAutoFit/>
          </a:bodyPr>
          <a:lstStyle/>
          <a:p>
            <a:r>
              <a:rPr lang="vi-VN" b="1"/>
              <a:t>Mô tả:</a:t>
            </a:r>
          </a:p>
        </p:txBody>
      </p:sp>
      <p:cxnSp>
        <p:nvCxnSpPr>
          <p:cNvPr id="8" name="Straight Connector 7">
            <a:extLst>
              <a:ext uri="{FF2B5EF4-FFF2-40B4-BE49-F238E27FC236}">
                <a16:creationId xmlns:a16="http://schemas.microsoft.com/office/drawing/2014/main" id="{BC7DD362-4852-43D3-8359-BCCBDD167A96}"/>
              </a:ext>
            </a:extLst>
          </p:cNvPr>
          <p:cNvCxnSpPr>
            <a:cxnSpLocks/>
          </p:cNvCxnSpPr>
          <p:nvPr/>
        </p:nvCxnSpPr>
        <p:spPr>
          <a:xfrm>
            <a:off x="328409" y="1763338"/>
            <a:ext cx="8487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C71C68-EC4B-4AB1-BE59-814270039B9D}"/>
              </a:ext>
            </a:extLst>
          </p:cNvPr>
          <p:cNvCxnSpPr>
            <a:cxnSpLocks/>
          </p:cNvCxnSpPr>
          <p:nvPr/>
        </p:nvCxnSpPr>
        <p:spPr>
          <a:xfrm>
            <a:off x="328409" y="4725331"/>
            <a:ext cx="84871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8FE5D1-032C-4C7B-A0EF-283474E76BC8}"/>
              </a:ext>
            </a:extLst>
          </p:cNvPr>
          <p:cNvSpPr txBox="1"/>
          <p:nvPr/>
        </p:nvSpPr>
        <p:spPr>
          <a:xfrm>
            <a:off x="347730" y="4813481"/>
            <a:ext cx="1390918" cy="369332"/>
          </a:xfrm>
          <a:prstGeom prst="rect">
            <a:avLst/>
          </a:prstGeom>
          <a:noFill/>
        </p:spPr>
        <p:txBody>
          <a:bodyPr wrap="square">
            <a:spAutoFit/>
          </a:bodyPr>
          <a:lstStyle/>
          <a:p>
            <a:r>
              <a:rPr lang="vi-VN" b="1"/>
              <a:t>Giải pháp:</a:t>
            </a:r>
          </a:p>
        </p:txBody>
      </p:sp>
      <p:sp>
        <p:nvSpPr>
          <p:cNvPr id="14" name="TextBox 13">
            <a:extLst>
              <a:ext uri="{FF2B5EF4-FFF2-40B4-BE49-F238E27FC236}">
                <a16:creationId xmlns:a16="http://schemas.microsoft.com/office/drawing/2014/main" id="{ED4C3A19-9057-4F66-A3F6-8C664C65D9E9}"/>
              </a:ext>
            </a:extLst>
          </p:cNvPr>
          <p:cNvSpPr txBox="1"/>
          <p:nvPr/>
        </p:nvSpPr>
        <p:spPr>
          <a:xfrm>
            <a:off x="328408" y="4061032"/>
            <a:ext cx="8487181" cy="584775"/>
          </a:xfrm>
          <a:prstGeom prst="rect">
            <a:avLst/>
          </a:prstGeom>
          <a:noFill/>
        </p:spPr>
        <p:txBody>
          <a:bodyPr wrap="square" rtlCol="0">
            <a:spAutoFit/>
          </a:bodyPr>
          <a:lstStyle/>
          <a:p>
            <a:r>
              <a:rPr lang="vi-VN" sz="1600"/>
              <a:t>HomeScreenHandler đưa ra các phương thức public setImage(), trong khi hoàn toàn có thể được gọi từ bên trong lớp đó, không có tác dụng gì khi gọi từ bên ngoài.</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3.7 Vấn đề clean </a:t>
            </a:r>
            <a:r>
              <a:rPr lang="vi-VN" sz="2400">
                <a:solidFill>
                  <a:schemeClr val="bg1"/>
                </a:solidFill>
                <a:latin typeface="Arial" panose="020B0604020202020204" pitchFamily="34" charset="0"/>
              </a:rPr>
              <a:t>c</a:t>
            </a:r>
            <a:r>
              <a:rPr lang="vi-VN" sz="2400" b="0" i="0" u="none" strike="noStrike">
                <a:solidFill>
                  <a:schemeClr val="bg1"/>
                </a:solidFill>
                <a:effectLst/>
                <a:latin typeface="Arial" panose="020B0604020202020204" pitchFamily="34" charset="0"/>
              </a:rPr>
              <a:t>lass tại HomeScreenHandler</a:t>
            </a:r>
            <a:endParaRPr lang="vi-VN" sz="2400">
              <a:solidFill>
                <a:schemeClr val="bg1"/>
              </a:solidFill>
            </a:endParaRPr>
          </a:p>
        </p:txBody>
      </p:sp>
      <p:sp>
        <p:nvSpPr>
          <p:cNvPr id="16" name="TextBox 15">
            <a:extLst>
              <a:ext uri="{FF2B5EF4-FFF2-40B4-BE49-F238E27FC236}">
                <a16:creationId xmlns:a16="http://schemas.microsoft.com/office/drawing/2014/main" id="{1F0CA728-D06C-478D-B0EA-F9CCCF8D20EC}"/>
              </a:ext>
            </a:extLst>
          </p:cNvPr>
          <p:cNvSpPr txBox="1"/>
          <p:nvPr/>
        </p:nvSpPr>
        <p:spPr>
          <a:xfrm>
            <a:off x="1038690" y="1334293"/>
            <a:ext cx="8003709" cy="338554"/>
          </a:xfrm>
          <a:prstGeom prst="rect">
            <a:avLst/>
          </a:prstGeom>
          <a:noFill/>
        </p:spPr>
        <p:txBody>
          <a:bodyPr wrap="square" rtlCol="0">
            <a:spAutoFit/>
          </a:bodyPr>
          <a:lstStyle/>
          <a:p>
            <a:r>
              <a:rPr lang="vi-VN" sz="1600">
                <a:latin typeface="Consolas" panose="020B0609020204030204" pitchFamily="49" charset="0"/>
              </a:rPr>
              <a:t>default.App, method loadContent(), views.screen.home.HomeScreenhandler</a:t>
            </a:r>
          </a:p>
        </p:txBody>
      </p:sp>
      <p:pic>
        <p:nvPicPr>
          <p:cNvPr id="3" name="Picture 2">
            <a:extLst>
              <a:ext uri="{FF2B5EF4-FFF2-40B4-BE49-F238E27FC236}">
                <a16:creationId xmlns:a16="http://schemas.microsoft.com/office/drawing/2014/main" id="{02F58DBD-32B9-41BE-900D-8717D0184D71}"/>
              </a:ext>
            </a:extLst>
          </p:cNvPr>
          <p:cNvPicPr>
            <a:picLocks noChangeAspect="1"/>
          </p:cNvPicPr>
          <p:nvPr/>
        </p:nvPicPr>
        <p:blipFill>
          <a:blip r:embed="rId2"/>
          <a:stretch>
            <a:fillRect/>
          </a:stretch>
        </p:blipFill>
        <p:spPr>
          <a:xfrm>
            <a:off x="340314" y="2175430"/>
            <a:ext cx="8583223" cy="1895740"/>
          </a:xfrm>
          <a:prstGeom prst="rect">
            <a:avLst/>
          </a:prstGeom>
        </p:spPr>
      </p:pic>
      <p:sp>
        <p:nvSpPr>
          <p:cNvPr id="13" name="TextBox 12">
            <a:extLst>
              <a:ext uri="{FF2B5EF4-FFF2-40B4-BE49-F238E27FC236}">
                <a16:creationId xmlns:a16="http://schemas.microsoft.com/office/drawing/2014/main" id="{43E6E665-7E6F-43D9-A3B4-8D31945F7AE9}"/>
              </a:ext>
            </a:extLst>
          </p:cNvPr>
          <p:cNvSpPr txBox="1"/>
          <p:nvPr/>
        </p:nvSpPr>
        <p:spPr>
          <a:xfrm>
            <a:off x="328407" y="5159480"/>
            <a:ext cx="8487181" cy="338554"/>
          </a:xfrm>
          <a:prstGeom prst="rect">
            <a:avLst/>
          </a:prstGeom>
          <a:noFill/>
        </p:spPr>
        <p:txBody>
          <a:bodyPr wrap="square" rtlCol="0">
            <a:spAutoFit/>
          </a:bodyPr>
          <a:lstStyle/>
          <a:p>
            <a:r>
              <a:rPr lang="vi-VN" sz="1600"/>
              <a:t>Đưa phương thức setImage() về private, gọi từ hàm khởi tạo.</a:t>
            </a:r>
          </a:p>
        </p:txBody>
      </p:sp>
      <p:pic>
        <p:nvPicPr>
          <p:cNvPr id="4" name="Picture 3">
            <a:extLst>
              <a:ext uri="{FF2B5EF4-FFF2-40B4-BE49-F238E27FC236}">
                <a16:creationId xmlns:a16="http://schemas.microsoft.com/office/drawing/2014/main" id="{6054BCD0-BB9A-4926-BBFF-E449E45F47CB}"/>
              </a:ext>
            </a:extLst>
          </p:cNvPr>
          <p:cNvPicPr>
            <a:picLocks noChangeAspect="1"/>
          </p:cNvPicPr>
          <p:nvPr/>
        </p:nvPicPr>
        <p:blipFill>
          <a:blip r:embed="rId3"/>
          <a:stretch>
            <a:fillRect/>
          </a:stretch>
        </p:blipFill>
        <p:spPr>
          <a:xfrm>
            <a:off x="347730" y="5452715"/>
            <a:ext cx="6735115" cy="857370"/>
          </a:xfrm>
          <a:prstGeom prst="rect">
            <a:avLst/>
          </a:prstGeom>
        </p:spPr>
      </p:pic>
    </p:spTree>
    <p:extLst>
      <p:ext uri="{BB962C8B-B14F-4D97-AF65-F5344CB8AC3E}">
        <p14:creationId xmlns:p14="http://schemas.microsoft.com/office/powerpoint/2010/main" val="165621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CD6E9-8961-4CF1-B13A-8BBAEEAC5787}"/>
              </a:ext>
            </a:extLst>
          </p:cNvPr>
          <p:cNvSpPr txBox="1"/>
          <p:nvPr/>
        </p:nvSpPr>
        <p:spPr>
          <a:xfrm>
            <a:off x="328408" y="1736496"/>
            <a:ext cx="8423702" cy="369332"/>
          </a:xfrm>
          <a:prstGeom prst="rect">
            <a:avLst/>
          </a:prstGeom>
          <a:noFill/>
        </p:spPr>
        <p:txBody>
          <a:bodyPr wrap="square" rtlCol="0">
            <a:spAutoFit/>
          </a:bodyPr>
          <a:lstStyle/>
          <a:p>
            <a:r>
              <a:rPr lang="vi-VN" b="1"/>
              <a:t>Vị trí: </a:t>
            </a:r>
            <a:r>
              <a:rPr lang="vi-VN" sz="1600">
                <a:latin typeface="Consolas" panose="020B0609020204030204" pitchFamily="49" charset="0"/>
              </a:rPr>
              <a:t>views.screen.cart.MediaHandler, views.screen.cart.CartScreenHandler </a:t>
            </a:r>
            <a:endParaRPr lang="vi-VN" sz="1800">
              <a:latin typeface="Consolas" panose="020B0609020204030204" pitchFamily="49" charset="0"/>
            </a:endParaRPr>
          </a:p>
        </p:txBody>
      </p:sp>
      <p:sp>
        <p:nvSpPr>
          <p:cNvPr id="6" name="TextBox 5">
            <a:extLst>
              <a:ext uri="{FF2B5EF4-FFF2-40B4-BE49-F238E27FC236}">
                <a16:creationId xmlns:a16="http://schemas.microsoft.com/office/drawing/2014/main" id="{A15151F6-50C8-46AC-B7AD-53FD69CCF7B8}"/>
              </a:ext>
            </a:extLst>
          </p:cNvPr>
          <p:cNvSpPr txBox="1"/>
          <p:nvPr/>
        </p:nvSpPr>
        <p:spPr>
          <a:xfrm>
            <a:off x="328409" y="1314650"/>
            <a:ext cx="1195591" cy="369332"/>
          </a:xfrm>
          <a:prstGeom prst="rect">
            <a:avLst/>
          </a:prstGeom>
          <a:noFill/>
        </p:spPr>
        <p:txBody>
          <a:bodyPr wrap="square">
            <a:spAutoFit/>
          </a:bodyPr>
          <a:lstStyle/>
          <a:p>
            <a:r>
              <a:rPr lang="vi-VN" b="1"/>
              <a:t>Vấn đề:</a:t>
            </a:r>
          </a:p>
        </p:txBody>
      </p:sp>
      <p:sp>
        <p:nvSpPr>
          <p:cNvPr id="12" name="TextBox 11">
            <a:extLst>
              <a:ext uri="{FF2B5EF4-FFF2-40B4-BE49-F238E27FC236}">
                <a16:creationId xmlns:a16="http://schemas.microsoft.com/office/drawing/2014/main" id="{93389942-3765-425E-9854-DEFE0EA8D66D}"/>
              </a:ext>
            </a:extLst>
          </p:cNvPr>
          <p:cNvSpPr txBox="1"/>
          <p:nvPr/>
        </p:nvSpPr>
        <p:spPr>
          <a:xfrm>
            <a:off x="328408" y="2130351"/>
            <a:ext cx="7347400" cy="338554"/>
          </a:xfrm>
          <a:prstGeom prst="rect">
            <a:avLst/>
          </a:prstGeom>
          <a:noFill/>
        </p:spPr>
        <p:txBody>
          <a:bodyPr wrap="square" rtlCol="0">
            <a:spAutoFit/>
          </a:bodyPr>
          <a:lstStyle/>
          <a:p>
            <a:r>
              <a:rPr lang="vi-VN" sz="1600"/>
              <a:t>Hai lớp MediaHandler, CartScreenHandler có sự phụ thuộc lẫn nhau.</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3.8 Vấn đề </a:t>
            </a:r>
            <a:r>
              <a:rPr lang="vi-VN" sz="2400">
                <a:solidFill>
                  <a:schemeClr val="bg1"/>
                </a:solidFill>
                <a:latin typeface="Arial" panose="020B0604020202020204" pitchFamily="34" charset="0"/>
              </a:rPr>
              <a:t>coupling</a:t>
            </a:r>
            <a:r>
              <a:rPr lang="vi-VN" sz="2400" b="0" i="0" u="none" strike="noStrike">
                <a:solidFill>
                  <a:schemeClr val="bg1"/>
                </a:solidFill>
                <a:effectLst/>
                <a:latin typeface="Arial" panose="020B0604020202020204" pitchFamily="34" charset="0"/>
              </a:rPr>
              <a:t> và giải pháp </a:t>
            </a:r>
            <a:r>
              <a:rPr lang="vi-VN" sz="2400">
                <a:solidFill>
                  <a:schemeClr val="bg1"/>
                </a:solidFill>
                <a:latin typeface="Arial" panose="020B0604020202020204" pitchFamily="34" charset="0"/>
              </a:rPr>
              <a:t>dùng observer pattern</a:t>
            </a:r>
            <a:endParaRPr lang="vi-VN" sz="2400">
              <a:solidFill>
                <a:schemeClr val="bg1"/>
              </a:solidFill>
            </a:endParaRPr>
          </a:p>
        </p:txBody>
      </p:sp>
      <p:pic>
        <p:nvPicPr>
          <p:cNvPr id="4" name="Picture 3">
            <a:extLst>
              <a:ext uri="{FF2B5EF4-FFF2-40B4-BE49-F238E27FC236}">
                <a16:creationId xmlns:a16="http://schemas.microsoft.com/office/drawing/2014/main" id="{A6E10668-9CAF-4ABA-8BDA-C14562D799B0}"/>
              </a:ext>
            </a:extLst>
          </p:cNvPr>
          <p:cNvPicPr>
            <a:picLocks noChangeAspect="1"/>
          </p:cNvPicPr>
          <p:nvPr/>
        </p:nvPicPr>
        <p:blipFill rotWithShape="1">
          <a:blip r:embed="rId2"/>
          <a:srcRect t="37694"/>
          <a:stretch/>
        </p:blipFill>
        <p:spPr>
          <a:xfrm>
            <a:off x="164204" y="2743972"/>
            <a:ext cx="7675808" cy="1885521"/>
          </a:xfrm>
          <a:prstGeom prst="rect">
            <a:avLst/>
          </a:prstGeom>
        </p:spPr>
      </p:pic>
      <p:pic>
        <p:nvPicPr>
          <p:cNvPr id="7" name="Picture 6">
            <a:extLst>
              <a:ext uri="{FF2B5EF4-FFF2-40B4-BE49-F238E27FC236}">
                <a16:creationId xmlns:a16="http://schemas.microsoft.com/office/drawing/2014/main" id="{DD37F762-6A7E-4308-AF95-F8D3DCA4D825}"/>
              </a:ext>
            </a:extLst>
          </p:cNvPr>
          <p:cNvPicPr>
            <a:picLocks noChangeAspect="1"/>
          </p:cNvPicPr>
          <p:nvPr/>
        </p:nvPicPr>
        <p:blipFill>
          <a:blip r:embed="rId3"/>
          <a:stretch>
            <a:fillRect/>
          </a:stretch>
        </p:blipFill>
        <p:spPr>
          <a:xfrm>
            <a:off x="476326" y="4995589"/>
            <a:ext cx="7821116" cy="1733792"/>
          </a:xfrm>
          <a:prstGeom prst="rect">
            <a:avLst/>
          </a:prstGeom>
        </p:spPr>
      </p:pic>
      <p:sp>
        <p:nvSpPr>
          <p:cNvPr id="16" name="TextBox 15">
            <a:extLst>
              <a:ext uri="{FF2B5EF4-FFF2-40B4-BE49-F238E27FC236}">
                <a16:creationId xmlns:a16="http://schemas.microsoft.com/office/drawing/2014/main" id="{E9C35E7B-0687-4A94-9093-B12DB1CABE98}"/>
              </a:ext>
            </a:extLst>
          </p:cNvPr>
          <p:cNvSpPr txBox="1"/>
          <p:nvPr/>
        </p:nvSpPr>
        <p:spPr>
          <a:xfrm>
            <a:off x="328407" y="2452187"/>
            <a:ext cx="8318051" cy="338554"/>
          </a:xfrm>
          <a:prstGeom prst="rect">
            <a:avLst/>
          </a:prstGeom>
          <a:noFill/>
        </p:spPr>
        <p:txBody>
          <a:bodyPr wrap="square">
            <a:spAutoFit/>
          </a:bodyPr>
          <a:lstStyle/>
          <a:p>
            <a:r>
              <a:rPr lang="vi-VN" sz="1600"/>
              <a:t>Tại CartScreenHandler, phương thức displayCartWithMediaAvailability(): </a:t>
            </a:r>
          </a:p>
        </p:txBody>
      </p:sp>
      <p:sp>
        <p:nvSpPr>
          <p:cNvPr id="18" name="TextBox 17">
            <a:extLst>
              <a:ext uri="{FF2B5EF4-FFF2-40B4-BE49-F238E27FC236}">
                <a16:creationId xmlns:a16="http://schemas.microsoft.com/office/drawing/2014/main" id="{CE4C7303-A83B-4466-9858-5D8C3B191678}"/>
              </a:ext>
            </a:extLst>
          </p:cNvPr>
          <p:cNvSpPr txBox="1"/>
          <p:nvPr/>
        </p:nvSpPr>
        <p:spPr>
          <a:xfrm>
            <a:off x="326765" y="4701930"/>
            <a:ext cx="4572000" cy="338554"/>
          </a:xfrm>
          <a:prstGeom prst="rect">
            <a:avLst/>
          </a:prstGeom>
          <a:noFill/>
        </p:spPr>
        <p:txBody>
          <a:bodyPr wrap="square">
            <a:spAutoFit/>
          </a:bodyPr>
          <a:lstStyle/>
          <a:p>
            <a:r>
              <a:rPr lang="vi-VN" sz="1600"/>
              <a:t>Tại MediaHandler:</a:t>
            </a:r>
          </a:p>
        </p:txBody>
      </p:sp>
    </p:spTree>
    <p:extLst>
      <p:ext uri="{BB962C8B-B14F-4D97-AF65-F5344CB8AC3E}">
        <p14:creationId xmlns:p14="http://schemas.microsoft.com/office/powerpoint/2010/main" val="1003622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86A0161-E1F0-4D0E-A8ED-53D5F6822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036" y="1285467"/>
            <a:ext cx="4177371" cy="5444808"/>
          </a:xfrm>
          <a:prstGeom prst="rect">
            <a:avLst/>
          </a:prstGeom>
        </p:spPr>
      </p:pic>
      <p:sp>
        <p:nvSpPr>
          <p:cNvPr id="11" name="TextBox 10">
            <a:extLst>
              <a:ext uri="{FF2B5EF4-FFF2-40B4-BE49-F238E27FC236}">
                <a16:creationId xmlns:a16="http://schemas.microsoft.com/office/drawing/2014/main" id="{0E8FE5D1-032C-4C7B-A0EF-283474E76BC8}"/>
              </a:ext>
            </a:extLst>
          </p:cNvPr>
          <p:cNvSpPr txBox="1"/>
          <p:nvPr/>
        </p:nvSpPr>
        <p:spPr>
          <a:xfrm>
            <a:off x="328408" y="1285467"/>
            <a:ext cx="1485878" cy="369332"/>
          </a:xfrm>
          <a:prstGeom prst="rect">
            <a:avLst/>
          </a:prstGeom>
          <a:noFill/>
        </p:spPr>
        <p:txBody>
          <a:bodyPr wrap="square">
            <a:spAutoFit/>
          </a:bodyPr>
          <a:lstStyle/>
          <a:p>
            <a:r>
              <a:rPr lang="vi-VN" b="1"/>
              <a:t>Giải pháp:</a:t>
            </a:r>
          </a:p>
        </p:txBody>
      </p:sp>
      <p:sp>
        <p:nvSpPr>
          <p:cNvPr id="14" name="TextBox 13">
            <a:extLst>
              <a:ext uri="{FF2B5EF4-FFF2-40B4-BE49-F238E27FC236}">
                <a16:creationId xmlns:a16="http://schemas.microsoft.com/office/drawing/2014/main" id="{ED4C3A19-9057-4F66-A3F6-8C664C65D9E9}"/>
              </a:ext>
            </a:extLst>
          </p:cNvPr>
          <p:cNvSpPr txBox="1"/>
          <p:nvPr/>
        </p:nvSpPr>
        <p:spPr>
          <a:xfrm>
            <a:off x="328409" y="1643087"/>
            <a:ext cx="3953306" cy="830997"/>
          </a:xfrm>
          <a:prstGeom prst="rect">
            <a:avLst/>
          </a:prstGeom>
          <a:noFill/>
        </p:spPr>
        <p:txBody>
          <a:bodyPr wrap="square" rtlCol="0">
            <a:spAutoFit/>
          </a:bodyPr>
          <a:lstStyle/>
          <a:p>
            <a:r>
              <a:rPr lang="vi-VN" sz="1600"/>
              <a:t>Sử dụng Observer pattern, với MediaHandler implement Observable và CartScreenHandler implement Observer.</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3.8 Vấn đề </a:t>
            </a:r>
            <a:r>
              <a:rPr lang="vi-VN" sz="2400">
                <a:solidFill>
                  <a:schemeClr val="bg1"/>
                </a:solidFill>
                <a:latin typeface="Arial" panose="020B0604020202020204" pitchFamily="34" charset="0"/>
              </a:rPr>
              <a:t>coupling</a:t>
            </a:r>
            <a:r>
              <a:rPr lang="vi-VN" sz="2400" b="0" i="0" u="none" strike="noStrike">
                <a:solidFill>
                  <a:schemeClr val="bg1"/>
                </a:solidFill>
                <a:effectLst/>
                <a:latin typeface="Arial" panose="020B0604020202020204" pitchFamily="34" charset="0"/>
              </a:rPr>
              <a:t> và giải pháp </a:t>
            </a:r>
            <a:r>
              <a:rPr lang="vi-VN" sz="2400">
                <a:solidFill>
                  <a:schemeClr val="bg1"/>
                </a:solidFill>
                <a:latin typeface="Arial" panose="020B0604020202020204" pitchFamily="34" charset="0"/>
              </a:rPr>
              <a:t>dùng observer pattern</a:t>
            </a:r>
            <a:endParaRPr lang="vi-VN" sz="2400">
              <a:solidFill>
                <a:schemeClr val="bg1"/>
              </a:solidFill>
            </a:endParaRPr>
          </a:p>
        </p:txBody>
      </p:sp>
      <p:pic>
        <p:nvPicPr>
          <p:cNvPr id="17" name="Picture 16">
            <a:extLst>
              <a:ext uri="{FF2B5EF4-FFF2-40B4-BE49-F238E27FC236}">
                <a16:creationId xmlns:a16="http://schemas.microsoft.com/office/drawing/2014/main" id="{B00C3620-8FA6-4719-92B7-5178ED7383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8408" y="2556899"/>
            <a:ext cx="3858077" cy="1488753"/>
          </a:xfrm>
          <a:prstGeom prst="rect">
            <a:avLst/>
          </a:prstGeom>
          <a:noFill/>
          <a:ln>
            <a:noFill/>
          </a:ln>
        </p:spPr>
      </p:pic>
      <p:sp>
        <p:nvSpPr>
          <p:cNvPr id="18" name="TextBox 17">
            <a:extLst>
              <a:ext uri="{FF2B5EF4-FFF2-40B4-BE49-F238E27FC236}">
                <a16:creationId xmlns:a16="http://schemas.microsoft.com/office/drawing/2014/main" id="{73CBACE9-3C95-4441-A458-F1C4603A4930}"/>
              </a:ext>
            </a:extLst>
          </p:cNvPr>
          <p:cNvSpPr txBox="1"/>
          <p:nvPr/>
        </p:nvSpPr>
        <p:spPr>
          <a:xfrm>
            <a:off x="328408" y="4120688"/>
            <a:ext cx="4572000" cy="1077218"/>
          </a:xfrm>
          <a:prstGeom prst="rect">
            <a:avLst/>
          </a:prstGeom>
          <a:noFill/>
        </p:spPr>
        <p:txBody>
          <a:bodyPr wrap="square">
            <a:spAutoFit/>
          </a:bodyPr>
          <a:lstStyle/>
          <a:p>
            <a:r>
              <a:rPr lang="en-US" sz="1600">
                <a:effectLst/>
                <a:latin typeface="Arial" panose="020B0604020202020204" pitchFamily="34" charset="0"/>
                <a:ea typeface="Times New Roman" panose="02020603050405020304" pitchFamily="18" charset="0"/>
                <a:cs typeface="Arial" panose="020B0604020202020204" pitchFamily="34" charset="0"/>
              </a:rPr>
              <a:t>MediaHandler có hai sự kiện cần thông báo cho Observer: xóa mặt hàng và thay đổi số lượng một mặt hàng. Ta gọi tới notifyObservers() tại các hàm xóa và thay đổi số lượng.</a:t>
            </a:r>
            <a:endParaRPr lang="vi-VN" sz="16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BAAD405A-5038-4C00-845B-1AFDF37FE74C}"/>
              </a:ext>
            </a:extLst>
          </p:cNvPr>
          <p:cNvPicPr/>
          <p:nvPr/>
        </p:nvPicPr>
        <p:blipFill rotWithShape="1">
          <a:blip r:embed="rId4"/>
          <a:srcRect l="4320" t="52131" r="13164"/>
          <a:stretch/>
        </p:blipFill>
        <p:spPr>
          <a:xfrm>
            <a:off x="328408" y="5247749"/>
            <a:ext cx="5043142" cy="1432683"/>
          </a:xfrm>
          <a:prstGeom prst="rect">
            <a:avLst/>
          </a:prstGeom>
        </p:spPr>
      </p:pic>
    </p:spTree>
    <p:extLst>
      <p:ext uri="{BB962C8B-B14F-4D97-AF65-F5344CB8AC3E}">
        <p14:creationId xmlns:p14="http://schemas.microsoft.com/office/powerpoint/2010/main" val="3991601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E8FE5D1-032C-4C7B-A0EF-283474E76BC8}"/>
              </a:ext>
            </a:extLst>
          </p:cNvPr>
          <p:cNvSpPr txBox="1"/>
          <p:nvPr/>
        </p:nvSpPr>
        <p:spPr>
          <a:xfrm>
            <a:off x="328408" y="1285467"/>
            <a:ext cx="1485878" cy="369332"/>
          </a:xfrm>
          <a:prstGeom prst="rect">
            <a:avLst/>
          </a:prstGeom>
          <a:noFill/>
        </p:spPr>
        <p:txBody>
          <a:bodyPr wrap="square">
            <a:spAutoFit/>
          </a:bodyPr>
          <a:lstStyle/>
          <a:p>
            <a:r>
              <a:rPr lang="vi-VN" b="1"/>
              <a:t>Giải pháp:</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3.8 Vấn đề </a:t>
            </a:r>
            <a:r>
              <a:rPr lang="vi-VN" sz="2400">
                <a:solidFill>
                  <a:schemeClr val="bg1"/>
                </a:solidFill>
                <a:latin typeface="Arial" panose="020B0604020202020204" pitchFamily="34" charset="0"/>
              </a:rPr>
              <a:t>coupling</a:t>
            </a:r>
            <a:r>
              <a:rPr lang="vi-VN" sz="2400" b="0" i="0" u="none" strike="noStrike">
                <a:solidFill>
                  <a:schemeClr val="bg1"/>
                </a:solidFill>
                <a:effectLst/>
                <a:latin typeface="Arial" panose="020B0604020202020204" pitchFamily="34" charset="0"/>
              </a:rPr>
              <a:t> và giải pháp </a:t>
            </a:r>
            <a:r>
              <a:rPr lang="vi-VN" sz="2400">
                <a:solidFill>
                  <a:schemeClr val="bg1"/>
                </a:solidFill>
                <a:latin typeface="Arial" panose="020B0604020202020204" pitchFamily="34" charset="0"/>
              </a:rPr>
              <a:t>dùng observer pattern</a:t>
            </a:r>
            <a:endParaRPr lang="vi-VN" sz="2400">
              <a:solidFill>
                <a:schemeClr val="bg1"/>
              </a:solidFill>
            </a:endParaRPr>
          </a:p>
        </p:txBody>
      </p:sp>
      <p:sp>
        <p:nvSpPr>
          <p:cNvPr id="9" name="TextBox 8">
            <a:extLst>
              <a:ext uri="{FF2B5EF4-FFF2-40B4-BE49-F238E27FC236}">
                <a16:creationId xmlns:a16="http://schemas.microsoft.com/office/drawing/2014/main" id="{257FA3C5-6528-4E7F-8AA4-6BA5C223B583}"/>
              </a:ext>
            </a:extLst>
          </p:cNvPr>
          <p:cNvSpPr txBox="1"/>
          <p:nvPr/>
        </p:nvSpPr>
        <p:spPr>
          <a:xfrm>
            <a:off x="328409" y="1643087"/>
            <a:ext cx="3953306" cy="338554"/>
          </a:xfrm>
          <a:prstGeom prst="rect">
            <a:avLst/>
          </a:prstGeom>
          <a:noFill/>
        </p:spPr>
        <p:txBody>
          <a:bodyPr wrap="square" rtlCol="0">
            <a:spAutoFit/>
          </a:bodyPr>
          <a:lstStyle/>
          <a:p>
            <a:endParaRPr lang="vi-VN" sz="1600"/>
          </a:p>
        </p:txBody>
      </p:sp>
      <p:sp>
        <p:nvSpPr>
          <p:cNvPr id="12" name="TextBox 11">
            <a:extLst>
              <a:ext uri="{FF2B5EF4-FFF2-40B4-BE49-F238E27FC236}">
                <a16:creationId xmlns:a16="http://schemas.microsoft.com/office/drawing/2014/main" id="{400679BA-3B55-45C5-BB21-F37F26E0B146}"/>
              </a:ext>
            </a:extLst>
          </p:cNvPr>
          <p:cNvSpPr txBox="1"/>
          <p:nvPr/>
        </p:nvSpPr>
        <p:spPr>
          <a:xfrm>
            <a:off x="328409" y="1643087"/>
            <a:ext cx="8384152" cy="584775"/>
          </a:xfrm>
          <a:prstGeom prst="rect">
            <a:avLst/>
          </a:prstGeom>
          <a:noFill/>
        </p:spPr>
        <p:txBody>
          <a:bodyPr wrap="square" rtlCol="0">
            <a:spAutoFit/>
          </a:bodyPr>
          <a:lstStyle/>
          <a:p>
            <a:r>
              <a:rPr lang="vi-VN" sz="1600"/>
              <a:t>Tại MediaHandler (Observable): set null cho cartItem sau khi xóa, đồng thời cung cấp phương thức get cho cartItem.</a:t>
            </a:r>
          </a:p>
        </p:txBody>
      </p:sp>
      <p:sp>
        <p:nvSpPr>
          <p:cNvPr id="13" name="TextBox 12">
            <a:extLst>
              <a:ext uri="{FF2B5EF4-FFF2-40B4-BE49-F238E27FC236}">
                <a16:creationId xmlns:a16="http://schemas.microsoft.com/office/drawing/2014/main" id="{DBE1421C-1246-4DA3-A0C3-907110CF944C}"/>
              </a:ext>
            </a:extLst>
          </p:cNvPr>
          <p:cNvSpPr txBox="1"/>
          <p:nvPr/>
        </p:nvSpPr>
        <p:spPr>
          <a:xfrm>
            <a:off x="328408" y="3561821"/>
            <a:ext cx="8384152" cy="338554"/>
          </a:xfrm>
          <a:prstGeom prst="rect">
            <a:avLst/>
          </a:prstGeom>
          <a:noFill/>
        </p:spPr>
        <p:txBody>
          <a:bodyPr wrap="square" rtlCol="0">
            <a:spAutoFit/>
          </a:bodyPr>
          <a:lstStyle/>
          <a:p>
            <a:r>
              <a:rPr lang="vi-VN" sz="1600"/>
              <a:t>Tại ScreenCartHandler (Observer):</a:t>
            </a:r>
          </a:p>
        </p:txBody>
      </p:sp>
      <p:pic>
        <p:nvPicPr>
          <p:cNvPr id="16" name="Picture 15">
            <a:extLst>
              <a:ext uri="{FF2B5EF4-FFF2-40B4-BE49-F238E27FC236}">
                <a16:creationId xmlns:a16="http://schemas.microsoft.com/office/drawing/2014/main" id="{863169E4-0FAF-4686-8FE4-3E862D5492A6}"/>
              </a:ext>
            </a:extLst>
          </p:cNvPr>
          <p:cNvPicPr/>
          <p:nvPr/>
        </p:nvPicPr>
        <p:blipFill>
          <a:blip r:embed="rId2"/>
          <a:stretch>
            <a:fillRect/>
          </a:stretch>
        </p:blipFill>
        <p:spPr>
          <a:xfrm>
            <a:off x="521591" y="3888662"/>
            <a:ext cx="6200670" cy="2690015"/>
          </a:xfrm>
          <a:prstGeom prst="rect">
            <a:avLst/>
          </a:prstGeom>
        </p:spPr>
      </p:pic>
      <p:pic>
        <p:nvPicPr>
          <p:cNvPr id="8" name="Picture 7">
            <a:extLst>
              <a:ext uri="{FF2B5EF4-FFF2-40B4-BE49-F238E27FC236}">
                <a16:creationId xmlns:a16="http://schemas.microsoft.com/office/drawing/2014/main" id="{CEE463BB-193A-4AA1-B46C-3DD508B41F76}"/>
              </a:ext>
            </a:extLst>
          </p:cNvPr>
          <p:cNvPicPr>
            <a:picLocks noChangeAspect="1"/>
          </p:cNvPicPr>
          <p:nvPr/>
        </p:nvPicPr>
        <p:blipFill>
          <a:blip r:embed="rId3"/>
          <a:stretch>
            <a:fillRect/>
          </a:stretch>
        </p:blipFill>
        <p:spPr>
          <a:xfrm>
            <a:off x="431438" y="2223986"/>
            <a:ext cx="7807693" cy="1205014"/>
          </a:xfrm>
          <a:prstGeom prst="rect">
            <a:avLst/>
          </a:prstGeom>
        </p:spPr>
      </p:pic>
    </p:spTree>
    <p:extLst>
      <p:ext uri="{BB962C8B-B14F-4D97-AF65-F5344CB8AC3E}">
        <p14:creationId xmlns:p14="http://schemas.microsoft.com/office/powerpoint/2010/main" val="40362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1" y="279322"/>
            <a:ext cx="4572000"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1.1 Mục tiêu</a:t>
            </a:r>
            <a:endParaRPr lang="vi-VN" sz="2400">
              <a:solidFill>
                <a:schemeClr val="bg1"/>
              </a:solidFill>
            </a:endParaRPr>
          </a:p>
        </p:txBody>
      </p:sp>
      <p:sp>
        <p:nvSpPr>
          <p:cNvPr id="3" name="TextBox 2">
            <a:extLst>
              <a:ext uri="{FF2B5EF4-FFF2-40B4-BE49-F238E27FC236}">
                <a16:creationId xmlns:a16="http://schemas.microsoft.com/office/drawing/2014/main" id="{282CD6E9-8961-4CF1-B13A-8BBAEEAC5787}"/>
              </a:ext>
            </a:extLst>
          </p:cNvPr>
          <p:cNvSpPr txBox="1"/>
          <p:nvPr/>
        </p:nvSpPr>
        <p:spPr>
          <a:xfrm>
            <a:off x="465071" y="1490008"/>
            <a:ext cx="7866129" cy="25545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sz="2000"/>
              <a:t>Đánh giá thiết kế cũ một cách tổng quan và chi tiết từng phần, bao gồm:</a:t>
            </a:r>
          </a:p>
          <a:p>
            <a:pPr marL="742950" lvl="1" indent="-285750">
              <a:spcAft>
                <a:spcPts val="600"/>
              </a:spcAft>
              <a:buFont typeface="Arial" panose="020B0604020202020204" pitchFamily="34" charset="0"/>
              <a:buChar char="•"/>
            </a:pPr>
            <a:r>
              <a:rPr lang="vi-VN" sz="2000"/>
              <a:t>Đánh giá về mức độ coupling, cohesion</a:t>
            </a:r>
          </a:p>
          <a:p>
            <a:pPr marL="742950" lvl="1" indent="-285750">
              <a:spcAft>
                <a:spcPts val="600"/>
              </a:spcAft>
              <a:buFont typeface="Arial" panose="020B0604020202020204" pitchFamily="34" charset="0"/>
              <a:buChar char="•"/>
            </a:pPr>
            <a:r>
              <a:rPr lang="vi-VN" sz="2000"/>
              <a:t>Đánh giá việc tuân theo nguyên lý SOLID</a:t>
            </a:r>
          </a:p>
          <a:p>
            <a:pPr marL="742950" lvl="1" indent="-285750">
              <a:spcAft>
                <a:spcPts val="600"/>
              </a:spcAft>
              <a:buFont typeface="Arial" panose="020B0604020202020204" pitchFamily="34" charset="0"/>
              <a:buChar char="•"/>
            </a:pPr>
            <a:r>
              <a:rPr lang="vi-VN" sz="2000"/>
              <a:t>Đánh giá mức độ clean code.</a:t>
            </a:r>
          </a:p>
          <a:p>
            <a:pPr marL="285750" indent="-285750">
              <a:spcAft>
                <a:spcPts val="600"/>
              </a:spcAft>
              <a:buFont typeface="Arial" panose="020B0604020202020204" pitchFamily="34" charset="0"/>
              <a:buChar char="•"/>
            </a:pPr>
            <a:r>
              <a:rPr lang="vi-VN" sz="2000"/>
              <a:t>Đưa ra một số đề xuất cải tiến cho các vấn đề gặp phải liên quan đến các mục đánh giá ở trên.</a:t>
            </a:r>
          </a:p>
        </p:txBody>
      </p:sp>
    </p:spTree>
    <p:extLst>
      <p:ext uri="{BB962C8B-B14F-4D97-AF65-F5344CB8AC3E}">
        <p14:creationId xmlns:p14="http://schemas.microsoft.com/office/powerpoint/2010/main" val="9147335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5151F6-50C8-46AC-B7AD-53FD69CCF7B8}"/>
              </a:ext>
            </a:extLst>
          </p:cNvPr>
          <p:cNvSpPr txBox="1"/>
          <p:nvPr/>
        </p:nvSpPr>
        <p:spPr>
          <a:xfrm>
            <a:off x="328409" y="1314650"/>
            <a:ext cx="1195591" cy="369332"/>
          </a:xfrm>
          <a:prstGeom prst="rect">
            <a:avLst/>
          </a:prstGeom>
          <a:noFill/>
        </p:spPr>
        <p:txBody>
          <a:bodyPr wrap="square">
            <a:spAutoFit/>
          </a:bodyPr>
          <a:lstStyle/>
          <a:p>
            <a:r>
              <a:rPr lang="vi-VN" b="1"/>
              <a:t>Vấn đề:</a:t>
            </a:r>
          </a:p>
        </p:txBody>
      </p:sp>
      <p:sp>
        <p:nvSpPr>
          <p:cNvPr id="11" name="TextBox 10">
            <a:extLst>
              <a:ext uri="{FF2B5EF4-FFF2-40B4-BE49-F238E27FC236}">
                <a16:creationId xmlns:a16="http://schemas.microsoft.com/office/drawing/2014/main" id="{0E8FE5D1-032C-4C7B-A0EF-283474E76BC8}"/>
              </a:ext>
            </a:extLst>
          </p:cNvPr>
          <p:cNvSpPr txBox="1"/>
          <p:nvPr/>
        </p:nvSpPr>
        <p:spPr>
          <a:xfrm>
            <a:off x="328408" y="2537387"/>
            <a:ext cx="1485878" cy="369332"/>
          </a:xfrm>
          <a:prstGeom prst="rect">
            <a:avLst/>
          </a:prstGeom>
          <a:noFill/>
        </p:spPr>
        <p:txBody>
          <a:bodyPr wrap="square">
            <a:spAutoFit/>
          </a:bodyPr>
          <a:lstStyle/>
          <a:p>
            <a:r>
              <a:rPr lang="vi-VN" b="1"/>
              <a:t>Giải pháp:</a:t>
            </a:r>
          </a:p>
        </p:txBody>
      </p:sp>
      <p:sp>
        <p:nvSpPr>
          <p:cNvPr id="14" name="TextBox 13">
            <a:extLst>
              <a:ext uri="{FF2B5EF4-FFF2-40B4-BE49-F238E27FC236}">
                <a16:creationId xmlns:a16="http://schemas.microsoft.com/office/drawing/2014/main" id="{ED4C3A19-9057-4F66-A3F6-8C664C65D9E9}"/>
              </a:ext>
            </a:extLst>
          </p:cNvPr>
          <p:cNvSpPr txBox="1"/>
          <p:nvPr/>
        </p:nvSpPr>
        <p:spPr>
          <a:xfrm>
            <a:off x="328408" y="2890309"/>
            <a:ext cx="3792832" cy="830997"/>
          </a:xfrm>
          <a:prstGeom prst="rect">
            <a:avLst/>
          </a:prstGeom>
          <a:noFill/>
        </p:spPr>
        <p:txBody>
          <a:bodyPr wrap="square" rtlCol="0">
            <a:spAutoFit/>
          </a:bodyPr>
          <a:lstStyle/>
          <a:p>
            <a:r>
              <a:rPr lang="vi-VN" sz="1600"/>
              <a:t>Tạo adapter class kế thừa DeliveryInfo, và override lại calculateShippingFee() để sử dụng tới thư viện mới.</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3.9 Yêu cầu thay đổi công thức tính vận chuyển</a:t>
            </a:r>
            <a:endParaRPr lang="vi-VN" sz="2400">
              <a:solidFill>
                <a:schemeClr val="bg1"/>
              </a:solidFill>
            </a:endParaRPr>
          </a:p>
        </p:txBody>
      </p:sp>
      <p:cxnSp>
        <p:nvCxnSpPr>
          <p:cNvPr id="16" name="Straight Connector 15">
            <a:extLst>
              <a:ext uri="{FF2B5EF4-FFF2-40B4-BE49-F238E27FC236}">
                <a16:creationId xmlns:a16="http://schemas.microsoft.com/office/drawing/2014/main" id="{C0368B0A-DEC1-4957-8236-8FA512A411D6}"/>
              </a:ext>
            </a:extLst>
          </p:cNvPr>
          <p:cNvCxnSpPr>
            <a:cxnSpLocks/>
          </p:cNvCxnSpPr>
          <p:nvPr/>
        </p:nvCxnSpPr>
        <p:spPr>
          <a:xfrm>
            <a:off x="328409" y="2377877"/>
            <a:ext cx="348373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5133-BF3C-4CE8-834E-726E6D06CB87}"/>
              </a:ext>
            </a:extLst>
          </p:cNvPr>
          <p:cNvSpPr txBox="1"/>
          <p:nvPr/>
        </p:nvSpPr>
        <p:spPr>
          <a:xfrm>
            <a:off x="328407" y="1642667"/>
            <a:ext cx="3483739" cy="584775"/>
          </a:xfrm>
          <a:prstGeom prst="rect">
            <a:avLst/>
          </a:prstGeom>
          <a:noFill/>
        </p:spPr>
        <p:txBody>
          <a:bodyPr wrap="square">
            <a:spAutoFit/>
          </a:bodyPr>
          <a:lstStyle/>
          <a:p>
            <a:r>
              <a:rPr lang="vi-VN" sz="1600"/>
              <a:t>Công thức vận chuyển mới yêu cầu làm việc với thư viện mới.</a:t>
            </a:r>
          </a:p>
        </p:txBody>
      </p:sp>
      <p:pic>
        <p:nvPicPr>
          <p:cNvPr id="17" name="Picture 16">
            <a:extLst>
              <a:ext uri="{FF2B5EF4-FFF2-40B4-BE49-F238E27FC236}">
                <a16:creationId xmlns:a16="http://schemas.microsoft.com/office/drawing/2014/main" id="{4D6019B2-CB62-40F7-AE73-E242273DF0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83956" y="1220479"/>
            <a:ext cx="4431635" cy="3372480"/>
          </a:xfrm>
          <a:prstGeom prst="rect">
            <a:avLst/>
          </a:prstGeom>
          <a:noFill/>
          <a:ln>
            <a:noFill/>
          </a:ln>
        </p:spPr>
      </p:pic>
      <p:pic>
        <p:nvPicPr>
          <p:cNvPr id="18" name="Picture 17">
            <a:extLst>
              <a:ext uri="{FF2B5EF4-FFF2-40B4-BE49-F238E27FC236}">
                <a16:creationId xmlns:a16="http://schemas.microsoft.com/office/drawing/2014/main" id="{76371A04-8C5C-4AE3-91C2-475DD0118E83}"/>
              </a:ext>
            </a:extLst>
          </p:cNvPr>
          <p:cNvPicPr/>
          <p:nvPr/>
        </p:nvPicPr>
        <p:blipFill>
          <a:blip r:embed="rId3"/>
          <a:stretch>
            <a:fillRect/>
          </a:stretch>
        </p:blipFill>
        <p:spPr>
          <a:xfrm>
            <a:off x="392803" y="3890049"/>
            <a:ext cx="4031662" cy="2779982"/>
          </a:xfrm>
          <a:prstGeom prst="rect">
            <a:avLst/>
          </a:prstGeom>
        </p:spPr>
      </p:pic>
      <p:sp>
        <p:nvSpPr>
          <p:cNvPr id="19" name="TextBox 18">
            <a:extLst>
              <a:ext uri="{FF2B5EF4-FFF2-40B4-BE49-F238E27FC236}">
                <a16:creationId xmlns:a16="http://schemas.microsoft.com/office/drawing/2014/main" id="{8F61C561-7C64-45D8-95F5-93FEFDC88B23}"/>
              </a:ext>
            </a:extLst>
          </p:cNvPr>
          <p:cNvSpPr txBox="1"/>
          <p:nvPr/>
        </p:nvSpPr>
        <p:spPr>
          <a:xfrm>
            <a:off x="4424465" y="4754332"/>
            <a:ext cx="3792832" cy="1077218"/>
          </a:xfrm>
          <a:prstGeom prst="rect">
            <a:avLst/>
          </a:prstGeom>
          <a:noFill/>
        </p:spPr>
        <p:txBody>
          <a:bodyPr wrap="square" rtlCol="0">
            <a:spAutoFit/>
          </a:bodyPr>
          <a:lstStyle/>
          <a:p>
            <a:r>
              <a:rPr lang="vi-VN" sz="1600"/>
              <a:t>AltDeliveryInfo có thêm các thuộc tính mới cùng hàm set.</a:t>
            </a:r>
          </a:p>
          <a:p>
            <a:r>
              <a:rPr lang="vi-VN" sz="1600"/>
              <a:t>Tại client (PlaceOrderController), sửa lại cách khởi tạo DeliveryInfo.</a:t>
            </a:r>
          </a:p>
        </p:txBody>
      </p:sp>
    </p:spTree>
    <p:extLst>
      <p:ext uri="{BB962C8B-B14F-4D97-AF65-F5344CB8AC3E}">
        <p14:creationId xmlns:p14="http://schemas.microsoft.com/office/powerpoint/2010/main" val="3198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5151F6-50C8-46AC-B7AD-53FD69CCF7B8}"/>
              </a:ext>
            </a:extLst>
          </p:cNvPr>
          <p:cNvSpPr txBox="1"/>
          <p:nvPr/>
        </p:nvSpPr>
        <p:spPr>
          <a:xfrm>
            <a:off x="328409" y="1314650"/>
            <a:ext cx="1195591" cy="369332"/>
          </a:xfrm>
          <a:prstGeom prst="rect">
            <a:avLst/>
          </a:prstGeom>
          <a:noFill/>
        </p:spPr>
        <p:txBody>
          <a:bodyPr wrap="square">
            <a:spAutoFit/>
          </a:bodyPr>
          <a:lstStyle/>
          <a:p>
            <a:r>
              <a:rPr lang="vi-VN" b="1"/>
              <a:t>Vấn đề:</a:t>
            </a:r>
          </a:p>
        </p:txBody>
      </p:sp>
      <p:sp>
        <p:nvSpPr>
          <p:cNvPr id="11" name="TextBox 10">
            <a:extLst>
              <a:ext uri="{FF2B5EF4-FFF2-40B4-BE49-F238E27FC236}">
                <a16:creationId xmlns:a16="http://schemas.microsoft.com/office/drawing/2014/main" id="{0E8FE5D1-032C-4C7B-A0EF-283474E76BC8}"/>
              </a:ext>
            </a:extLst>
          </p:cNvPr>
          <p:cNvSpPr txBox="1"/>
          <p:nvPr/>
        </p:nvSpPr>
        <p:spPr>
          <a:xfrm>
            <a:off x="328408" y="3326277"/>
            <a:ext cx="1485878" cy="369332"/>
          </a:xfrm>
          <a:prstGeom prst="rect">
            <a:avLst/>
          </a:prstGeom>
          <a:noFill/>
        </p:spPr>
        <p:txBody>
          <a:bodyPr wrap="square">
            <a:spAutoFit/>
          </a:bodyPr>
          <a:lstStyle/>
          <a:p>
            <a:r>
              <a:rPr lang="vi-VN" b="1"/>
              <a:t>Giải pháp:</a:t>
            </a:r>
          </a:p>
        </p:txBody>
      </p:sp>
      <p:sp>
        <p:nvSpPr>
          <p:cNvPr id="14" name="TextBox 13">
            <a:extLst>
              <a:ext uri="{FF2B5EF4-FFF2-40B4-BE49-F238E27FC236}">
                <a16:creationId xmlns:a16="http://schemas.microsoft.com/office/drawing/2014/main" id="{ED4C3A19-9057-4F66-A3F6-8C664C65D9E9}"/>
              </a:ext>
            </a:extLst>
          </p:cNvPr>
          <p:cNvSpPr txBox="1"/>
          <p:nvPr/>
        </p:nvSpPr>
        <p:spPr>
          <a:xfrm>
            <a:off x="328407" y="3819661"/>
            <a:ext cx="3792832" cy="1323439"/>
          </a:xfrm>
          <a:prstGeom prst="rect">
            <a:avLst/>
          </a:prstGeom>
          <a:noFill/>
        </p:spPr>
        <p:txBody>
          <a:bodyPr wrap="square" rtlCol="0">
            <a:spAutoFit/>
          </a:bodyPr>
          <a:lstStyle/>
          <a:p>
            <a:r>
              <a:rPr lang="vi-VN" sz="1600"/>
              <a:t>Tạo lớp OrderTracker, lưu thông tin trạng thái của 1 order. </a:t>
            </a:r>
          </a:p>
          <a:p>
            <a:r>
              <a:rPr lang="vi-VN" sz="1600"/>
              <a:t>Sử dụng state pattern với OrderTracker là context và các state kế thừa từ IOrderState.</a:t>
            </a:r>
          </a:p>
        </p:txBody>
      </p:sp>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3.10 Yêu cầu cập nhật chức năng hủy đơn hàng</a:t>
            </a:r>
            <a:endParaRPr lang="vi-VN" sz="2400">
              <a:solidFill>
                <a:schemeClr val="bg1"/>
              </a:solidFill>
            </a:endParaRPr>
          </a:p>
        </p:txBody>
      </p:sp>
      <p:cxnSp>
        <p:nvCxnSpPr>
          <p:cNvPr id="16" name="Straight Connector 15">
            <a:extLst>
              <a:ext uri="{FF2B5EF4-FFF2-40B4-BE49-F238E27FC236}">
                <a16:creationId xmlns:a16="http://schemas.microsoft.com/office/drawing/2014/main" id="{C0368B0A-DEC1-4957-8236-8FA512A411D6}"/>
              </a:ext>
            </a:extLst>
          </p:cNvPr>
          <p:cNvCxnSpPr>
            <a:cxnSpLocks/>
          </p:cNvCxnSpPr>
          <p:nvPr/>
        </p:nvCxnSpPr>
        <p:spPr>
          <a:xfrm>
            <a:off x="328409" y="2847005"/>
            <a:ext cx="251782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5133-BF3C-4CE8-834E-726E6D06CB87}"/>
              </a:ext>
            </a:extLst>
          </p:cNvPr>
          <p:cNvSpPr txBox="1"/>
          <p:nvPr/>
        </p:nvSpPr>
        <p:spPr>
          <a:xfrm>
            <a:off x="328407" y="1763459"/>
            <a:ext cx="2607976" cy="830997"/>
          </a:xfrm>
          <a:prstGeom prst="rect">
            <a:avLst/>
          </a:prstGeom>
          <a:noFill/>
        </p:spPr>
        <p:txBody>
          <a:bodyPr wrap="square">
            <a:spAutoFit/>
          </a:bodyPr>
          <a:lstStyle/>
          <a:p>
            <a:r>
              <a:rPr lang="vi-VN" sz="1600"/>
              <a:t>Chức năng hủy đơn hàng, chỉ cho phép một số trạng thái của đơn được hủy.</a:t>
            </a:r>
          </a:p>
        </p:txBody>
      </p:sp>
      <p:pic>
        <p:nvPicPr>
          <p:cNvPr id="21" name="Picture 20">
            <a:extLst>
              <a:ext uri="{FF2B5EF4-FFF2-40B4-BE49-F238E27FC236}">
                <a16:creationId xmlns:a16="http://schemas.microsoft.com/office/drawing/2014/main" id="{7B613265-5FF5-4211-8F98-47525CD0E89A}"/>
              </a:ext>
            </a:extLst>
          </p:cNvPr>
          <p:cNvPicPr/>
          <p:nvPr/>
        </p:nvPicPr>
        <p:blipFill>
          <a:blip r:embed="rId2"/>
          <a:stretch>
            <a:fillRect/>
          </a:stretch>
        </p:blipFill>
        <p:spPr>
          <a:xfrm>
            <a:off x="4420962" y="3510943"/>
            <a:ext cx="4537710" cy="1895475"/>
          </a:xfrm>
          <a:prstGeom prst="rect">
            <a:avLst/>
          </a:prstGeom>
          <a:ln>
            <a:solidFill>
              <a:schemeClr val="bg1">
                <a:lumMod val="95000"/>
              </a:schemeClr>
            </a:solidFill>
          </a:ln>
        </p:spPr>
      </p:pic>
      <p:pic>
        <p:nvPicPr>
          <p:cNvPr id="4" name="Picture 3">
            <a:extLst>
              <a:ext uri="{FF2B5EF4-FFF2-40B4-BE49-F238E27FC236}">
                <a16:creationId xmlns:a16="http://schemas.microsoft.com/office/drawing/2014/main" id="{BAD92743-E56F-4B82-94FC-7BB06CB6D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341" y="1163965"/>
            <a:ext cx="5821250" cy="2317990"/>
          </a:xfrm>
          <a:prstGeom prst="rect">
            <a:avLst/>
          </a:prstGeom>
        </p:spPr>
      </p:pic>
      <p:sp>
        <p:nvSpPr>
          <p:cNvPr id="23" name="TextBox 22">
            <a:extLst>
              <a:ext uri="{FF2B5EF4-FFF2-40B4-BE49-F238E27FC236}">
                <a16:creationId xmlns:a16="http://schemas.microsoft.com/office/drawing/2014/main" id="{C255523F-658C-4F75-A468-883308A4841E}"/>
              </a:ext>
            </a:extLst>
          </p:cNvPr>
          <p:cNvSpPr txBox="1"/>
          <p:nvPr/>
        </p:nvSpPr>
        <p:spPr>
          <a:xfrm>
            <a:off x="328407" y="5557802"/>
            <a:ext cx="4029075" cy="830997"/>
          </a:xfrm>
          <a:prstGeom prst="rect">
            <a:avLst/>
          </a:prstGeom>
          <a:noFill/>
        </p:spPr>
        <p:txBody>
          <a:bodyPr wrap="square" rtlCol="0">
            <a:spAutoFit/>
          </a:bodyPr>
          <a:lstStyle/>
          <a:p>
            <a:r>
              <a:rPr lang="vi-VN" sz="1600"/>
              <a:t>Tại client, gọi hàm cancelOrder trong OrderTracker và bắt exception nếu không được phép hủy.</a:t>
            </a:r>
          </a:p>
        </p:txBody>
      </p:sp>
      <p:pic>
        <p:nvPicPr>
          <p:cNvPr id="24" name="Picture 23">
            <a:extLst>
              <a:ext uri="{FF2B5EF4-FFF2-40B4-BE49-F238E27FC236}">
                <a16:creationId xmlns:a16="http://schemas.microsoft.com/office/drawing/2014/main" id="{306F2F3D-BB56-4329-8AF2-FCBB316A2F40}"/>
              </a:ext>
            </a:extLst>
          </p:cNvPr>
          <p:cNvPicPr/>
          <p:nvPr/>
        </p:nvPicPr>
        <p:blipFill>
          <a:blip r:embed="rId4"/>
          <a:stretch>
            <a:fillRect/>
          </a:stretch>
        </p:blipFill>
        <p:spPr>
          <a:xfrm>
            <a:off x="4420962" y="5543350"/>
            <a:ext cx="4029075" cy="1158240"/>
          </a:xfrm>
          <a:prstGeom prst="rect">
            <a:avLst/>
          </a:prstGeom>
          <a:ln>
            <a:solidFill>
              <a:schemeClr val="bg1">
                <a:lumMod val="95000"/>
              </a:schemeClr>
            </a:solidFill>
          </a:ln>
        </p:spPr>
      </p:pic>
    </p:spTree>
    <p:extLst>
      <p:ext uri="{BB962C8B-B14F-4D97-AF65-F5344CB8AC3E}">
        <p14:creationId xmlns:p14="http://schemas.microsoft.com/office/powerpoint/2010/main" val="4067217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2D5F762-36DD-48D9-BF3A-5BDB9CF40143}"/>
              </a:ext>
            </a:extLst>
          </p:cNvPr>
          <p:cNvGraphicFramePr/>
          <p:nvPr>
            <p:extLst>
              <p:ext uri="{D42A27DB-BD31-4B8C-83A1-F6EECF244321}">
                <p14:modId xmlns:p14="http://schemas.microsoft.com/office/powerpoint/2010/main" val="2497398966"/>
              </p:ext>
            </p:extLst>
          </p:nvPr>
        </p:nvGraphicFramePr>
        <p:xfrm>
          <a:off x="-1172388" y="660042"/>
          <a:ext cx="10015471" cy="63077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Âm thanh đã ghi">
            <a:hlinkClick r:id="" action="ppaction://media"/>
            <a:extLst>
              <a:ext uri="{FF2B5EF4-FFF2-40B4-BE49-F238E27FC236}">
                <a16:creationId xmlns:a16="http://schemas.microsoft.com/office/drawing/2014/main" id="{DAA12749-15F2-493B-9886-BEE86A4A162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9538592" y="5628443"/>
            <a:ext cx="875713" cy="724501"/>
          </a:xfrm>
          <a:prstGeom prst="rect">
            <a:avLst/>
          </a:prstGeom>
        </p:spPr>
      </p:pic>
    </p:spTree>
    <p:custDataLst>
      <p:tags r:id="rId1"/>
    </p:custDataLst>
    <p:extLst>
      <p:ext uri="{BB962C8B-B14F-4D97-AF65-F5344CB8AC3E}">
        <p14:creationId xmlns:p14="http://schemas.microsoft.com/office/powerpoint/2010/main" val="304292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4.1 Kết quả thu được</a:t>
            </a:r>
            <a:endParaRPr lang="vi-VN" sz="2400">
              <a:solidFill>
                <a:schemeClr val="bg1"/>
              </a:solidFill>
            </a:endParaRPr>
          </a:p>
        </p:txBody>
      </p:sp>
      <p:sp>
        <p:nvSpPr>
          <p:cNvPr id="5" name="TextBox 4">
            <a:extLst>
              <a:ext uri="{FF2B5EF4-FFF2-40B4-BE49-F238E27FC236}">
                <a16:creationId xmlns:a16="http://schemas.microsoft.com/office/drawing/2014/main" id="{5B3481CC-D144-46B8-AAF3-34D07EA90F40}"/>
              </a:ext>
            </a:extLst>
          </p:cNvPr>
          <p:cNvSpPr txBox="1"/>
          <p:nvPr/>
        </p:nvSpPr>
        <p:spPr>
          <a:xfrm>
            <a:off x="495835" y="1428841"/>
            <a:ext cx="8256278" cy="3028778"/>
          </a:xfrm>
          <a:prstGeom prst="rect">
            <a:avLst/>
          </a:prstGeom>
          <a:noFill/>
        </p:spPr>
        <p:txBody>
          <a:bodyPr wrap="square">
            <a:spAutoFit/>
          </a:bodyPr>
          <a:lstStyle/>
          <a:p>
            <a:pPr marL="285750" indent="-285750" algn="just">
              <a:lnSpc>
                <a:spcPct val="120000"/>
              </a:lnSpc>
              <a:spcBef>
                <a:spcPts val="600"/>
              </a:spcBef>
              <a:buFont typeface="Arial" panose="020B0604020202020204" pitchFamily="34" charset="0"/>
              <a:buChar char="•"/>
            </a:pPr>
            <a:r>
              <a:rPr lang="vi-VN" sz="1800">
                <a:effectLst/>
                <a:ea typeface="Times New Roman" panose="02020603050405020304" pitchFamily="18" charset="0"/>
              </a:rPr>
              <a:t>Đánh giá tổng quan về các mức độ coupling, cohesion, clean code.</a:t>
            </a:r>
          </a:p>
          <a:p>
            <a:pPr marL="285750" indent="-285750" algn="just">
              <a:lnSpc>
                <a:spcPct val="120000"/>
              </a:lnSpc>
              <a:spcBef>
                <a:spcPts val="600"/>
              </a:spcBef>
              <a:buFont typeface="Arial" panose="020B0604020202020204" pitchFamily="34" charset="0"/>
              <a:buChar char="•"/>
            </a:pPr>
            <a:r>
              <a:rPr lang="vi-VN" sz="1800">
                <a:effectLst/>
                <a:ea typeface="Times New Roman" panose="02020603050405020304" pitchFamily="18" charset="0"/>
              </a:rPr>
              <a:t>Tìm kiếm và sửa chữa mã nguồn, đạt được mức coupling và cohesion tốt hơn.</a:t>
            </a:r>
          </a:p>
          <a:p>
            <a:pPr marL="285750" indent="-285750" algn="just">
              <a:lnSpc>
                <a:spcPct val="120000"/>
              </a:lnSpc>
              <a:spcBef>
                <a:spcPts val="600"/>
              </a:spcBef>
              <a:buFont typeface="Arial" panose="020B0604020202020204" pitchFamily="34" charset="0"/>
              <a:buChar char="•"/>
            </a:pPr>
            <a:r>
              <a:rPr lang="vi-VN" sz="1800">
                <a:effectLst/>
                <a:ea typeface="Times New Roman" panose="02020603050405020304" pitchFamily="18" charset="0"/>
              </a:rPr>
              <a:t>Đánh giá và sửa chữa được một số lỗi trong mã nguồn không tuân theo nguyên lý SOLID.</a:t>
            </a:r>
          </a:p>
          <a:p>
            <a:pPr marL="285750" indent="-285750" algn="just">
              <a:lnSpc>
                <a:spcPct val="120000"/>
              </a:lnSpc>
              <a:spcBef>
                <a:spcPts val="600"/>
              </a:spcBef>
              <a:buFont typeface="Arial" panose="020B0604020202020204" pitchFamily="34" charset="0"/>
              <a:buChar char="•"/>
            </a:pPr>
            <a:r>
              <a:rPr lang="vi-VN" sz="1800">
                <a:effectLst/>
                <a:ea typeface="Times New Roman" panose="02020603050405020304" pitchFamily="18" charset="0"/>
              </a:rPr>
              <a:t>Thực hiện tái cấu trúc lại mã nguồn để thỏa mãn hầu hết các yêu cầu phát sinh của hệ thống.</a:t>
            </a:r>
          </a:p>
          <a:p>
            <a:pPr marL="285750" indent="-285750" algn="just">
              <a:lnSpc>
                <a:spcPct val="120000"/>
              </a:lnSpc>
              <a:spcBef>
                <a:spcPts val="600"/>
              </a:spcBef>
              <a:buFont typeface="Arial" panose="020B0604020202020204" pitchFamily="34" charset="0"/>
              <a:buChar char="•"/>
            </a:pPr>
            <a:r>
              <a:rPr lang="vi-VN" sz="1800">
                <a:effectLst/>
                <a:ea typeface="Times New Roman" panose="02020603050405020304" pitchFamily="18" charset="0"/>
              </a:rPr>
              <a:t>Chương trình hoạt động tốt, không có lỗi phát sinh sau quá trình tái cấu trúc.</a:t>
            </a:r>
          </a:p>
        </p:txBody>
      </p:sp>
      <p:pic>
        <p:nvPicPr>
          <p:cNvPr id="4" name="Âm thanh đã ghi">
            <a:hlinkClick r:id="" action="ppaction://media"/>
            <a:extLst>
              <a:ext uri="{FF2B5EF4-FFF2-40B4-BE49-F238E27FC236}">
                <a16:creationId xmlns:a16="http://schemas.microsoft.com/office/drawing/2014/main" id="{68E7649A-F1BE-4D8E-A969-7937B68FCEE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9417306" y="6205491"/>
            <a:ext cx="581826" cy="546949"/>
          </a:xfrm>
          <a:prstGeom prst="rect">
            <a:avLst/>
          </a:prstGeom>
        </p:spPr>
      </p:pic>
    </p:spTree>
    <p:custDataLst>
      <p:tags r:id="rId1"/>
    </p:custDataLst>
    <p:extLst>
      <p:ext uri="{BB962C8B-B14F-4D97-AF65-F5344CB8AC3E}">
        <p14:creationId xmlns:p14="http://schemas.microsoft.com/office/powerpoint/2010/main" val="275228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F441F6-84F4-45B6-AFBB-80C27AFE81AC}"/>
              </a:ext>
            </a:extLst>
          </p:cNvPr>
          <p:cNvSpPr txBox="1"/>
          <p:nvPr/>
        </p:nvSpPr>
        <p:spPr>
          <a:xfrm>
            <a:off x="328410" y="279322"/>
            <a:ext cx="8423703"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4.2 Vấn đề tồn đọng</a:t>
            </a:r>
            <a:endParaRPr lang="vi-VN" sz="2400">
              <a:solidFill>
                <a:schemeClr val="bg1"/>
              </a:solidFill>
            </a:endParaRPr>
          </a:p>
        </p:txBody>
      </p:sp>
      <p:sp>
        <p:nvSpPr>
          <p:cNvPr id="5" name="TextBox 4">
            <a:extLst>
              <a:ext uri="{FF2B5EF4-FFF2-40B4-BE49-F238E27FC236}">
                <a16:creationId xmlns:a16="http://schemas.microsoft.com/office/drawing/2014/main" id="{E9A67AF5-15C8-44FB-B7F7-B78554A00BEE}"/>
              </a:ext>
            </a:extLst>
          </p:cNvPr>
          <p:cNvSpPr txBox="1"/>
          <p:nvPr/>
        </p:nvSpPr>
        <p:spPr>
          <a:xfrm>
            <a:off x="453980" y="1523906"/>
            <a:ext cx="8236040" cy="1135952"/>
          </a:xfrm>
          <a:prstGeom prst="rect">
            <a:avLst/>
          </a:prstGeom>
          <a:noFill/>
        </p:spPr>
        <p:txBody>
          <a:bodyPr wrap="square">
            <a:spAutoFit/>
          </a:bodyPr>
          <a:lstStyle/>
          <a:p>
            <a:pPr marL="285750" indent="-285750" algn="just">
              <a:lnSpc>
                <a:spcPct val="120000"/>
              </a:lnSpc>
              <a:spcBef>
                <a:spcPts val="600"/>
              </a:spcBef>
              <a:buFont typeface="Arial" panose="020B0604020202020204" pitchFamily="34" charset="0"/>
              <a:buChar char="•"/>
            </a:pPr>
            <a:r>
              <a:rPr lang="vi-VN" sz="1800">
                <a:effectLst/>
                <a:ea typeface="Times New Roman" panose="02020603050405020304" pitchFamily="18" charset="0"/>
              </a:rPr>
              <a:t>Một số lỗi về việc không tuân thủ nguyên lý SOLID, gây ra high coupling và low cohesion vẫn chưa được sửa chữa một cách hoàn thiện.</a:t>
            </a:r>
          </a:p>
          <a:p>
            <a:pPr marL="285750" indent="-285750" algn="just">
              <a:lnSpc>
                <a:spcPct val="120000"/>
              </a:lnSpc>
              <a:spcBef>
                <a:spcPts val="600"/>
              </a:spcBef>
              <a:buFont typeface="Arial" panose="020B0604020202020204" pitchFamily="34" charset="0"/>
              <a:buChar char="•"/>
            </a:pPr>
            <a:r>
              <a:rPr lang="vi-VN">
                <a:ea typeface="Times New Roman" panose="02020603050405020304" pitchFamily="18" charset="0"/>
              </a:rPr>
              <a:t>Cần thêm các hoạt động clean code để mã nguồn dễ đọc, dễ bảo trì hơn.</a:t>
            </a:r>
            <a:endParaRPr lang="vi-VN" sz="1800">
              <a:effectLst/>
              <a:ea typeface="Times New Roman" panose="02020603050405020304" pitchFamily="18" charset="0"/>
            </a:endParaRPr>
          </a:p>
        </p:txBody>
      </p:sp>
      <p:pic>
        <p:nvPicPr>
          <p:cNvPr id="4" name="Âm thanh đã ghi">
            <a:hlinkClick r:id="" action="ppaction://media"/>
            <a:extLst>
              <a:ext uri="{FF2B5EF4-FFF2-40B4-BE49-F238E27FC236}">
                <a16:creationId xmlns:a16="http://schemas.microsoft.com/office/drawing/2014/main" id="{D786A4D7-BE28-49B6-8C9B-7BDCC367FAF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9757032" y="6001305"/>
            <a:ext cx="607241" cy="577373"/>
          </a:xfrm>
          <a:prstGeom prst="rect">
            <a:avLst/>
          </a:prstGeom>
        </p:spPr>
      </p:pic>
    </p:spTree>
    <p:custDataLst>
      <p:tags r:id="rId1"/>
    </p:custDataLst>
    <p:extLst>
      <p:ext uri="{BB962C8B-B14F-4D97-AF65-F5344CB8AC3E}">
        <p14:creationId xmlns:p14="http://schemas.microsoft.com/office/powerpoint/2010/main" val="103775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ED3320-E932-4274-B482-8AF3E87CF7B9}"/>
              </a:ext>
            </a:extLst>
          </p:cNvPr>
          <p:cNvSpPr txBox="1"/>
          <p:nvPr/>
        </p:nvSpPr>
        <p:spPr>
          <a:xfrm>
            <a:off x="2704560" y="3105834"/>
            <a:ext cx="4570482" cy="646331"/>
          </a:xfrm>
          <a:prstGeom prst="rect">
            <a:avLst/>
          </a:prstGeom>
          <a:noFill/>
        </p:spPr>
        <p:txBody>
          <a:bodyPr wrap="none" rtlCol="0">
            <a:spAutoFit/>
          </a:bodyPr>
          <a:lstStyle/>
          <a:p>
            <a:r>
              <a:rPr lang="vi-VN" sz="3600" b="1"/>
              <a:t>Thanks for listening</a:t>
            </a:r>
          </a:p>
        </p:txBody>
      </p:sp>
      <p:pic>
        <p:nvPicPr>
          <p:cNvPr id="3" name="Âm thanh đã ghi">
            <a:hlinkClick r:id="" action="ppaction://media"/>
            <a:extLst>
              <a:ext uri="{FF2B5EF4-FFF2-40B4-BE49-F238E27FC236}">
                <a16:creationId xmlns:a16="http://schemas.microsoft.com/office/drawing/2014/main" id="{83F355C7-EEB2-4354-B0A5-93CF901A4CD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9899701" y="6176299"/>
            <a:ext cx="487363" cy="487363"/>
          </a:xfrm>
          <a:prstGeom prst="rect">
            <a:avLst/>
          </a:prstGeom>
        </p:spPr>
      </p:pic>
    </p:spTree>
    <p:custDataLst>
      <p:tags r:id="rId1"/>
    </p:custDataLst>
    <p:extLst>
      <p:ext uri="{BB962C8B-B14F-4D97-AF65-F5344CB8AC3E}">
        <p14:creationId xmlns:p14="http://schemas.microsoft.com/office/powerpoint/2010/main" val="428145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8B7512-A244-49FA-8B7D-6CE7CE9C76D0}"/>
              </a:ext>
            </a:extLst>
          </p:cNvPr>
          <p:cNvSpPr txBox="1"/>
          <p:nvPr/>
        </p:nvSpPr>
        <p:spPr>
          <a:xfrm>
            <a:off x="328411" y="279322"/>
            <a:ext cx="4572000"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1.2 Phạm vi</a:t>
            </a:r>
            <a:endParaRPr lang="vi-VN" sz="2400">
              <a:solidFill>
                <a:schemeClr val="bg1"/>
              </a:solidFill>
            </a:endParaRPr>
          </a:p>
        </p:txBody>
      </p:sp>
      <p:sp>
        <p:nvSpPr>
          <p:cNvPr id="3" name="TextBox 2">
            <a:extLst>
              <a:ext uri="{FF2B5EF4-FFF2-40B4-BE49-F238E27FC236}">
                <a16:creationId xmlns:a16="http://schemas.microsoft.com/office/drawing/2014/main" id="{282CD6E9-8961-4CF1-B13A-8BBAEEAC5787}"/>
              </a:ext>
            </a:extLst>
          </p:cNvPr>
          <p:cNvSpPr txBox="1"/>
          <p:nvPr/>
        </p:nvSpPr>
        <p:spPr>
          <a:xfrm>
            <a:off x="547350" y="6101450"/>
            <a:ext cx="8049295" cy="646331"/>
          </a:xfrm>
          <a:prstGeom prst="rect">
            <a:avLst/>
          </a:prstGeom>
          <a:noFill/>
        </p:spPr>
        <p:txBody>
          <a:bodyPr wrap="square" rtlCol="0">
            <a:spAutoFit/>
          </a:bodyPr>
          <a:lstStyle/>
          <a:p>
            <a:r>
              <a:rPr lang="vi-VN"/>
              <a:t>Hệ thống thương mại điện tử AIMS Project, cho phép mua bán sản phẩm phương tiện truyền thông, bao gồm sách, đĩa CD, đĩa DVD.</a:t>
            </a:r>
          </a:p>
        </p:txBody>
      </p:sp>
      <p:pic>
        <p:nvPicPr>
          <p:cNvPr id="4" name="Picture 3">
            <a:extLst>
              <a:ext uri="{FF2B5EF4-FFF2-40B4-BE49-F238E27FC236}">
                <a16:creationId xmlns:a16="http://schemas.microsoft.com/office/drawing/2014/main" id="{27975D8D-36A3-4FE6-8564-3E1BD0E2AF6D}"/>
              </a:ext>
            </a:extLst>
          </p:cNvPr>
          <p:cNvPicPr>
            <a:picLocks noChangeAspect="1"/>
          </p:cNvPicPr>
          <p:nvPr/>
        </p:nvPicPr>
        <p:blipFill>
          <a:blip r:embed="rId2"/>
          <a:stretch>
            <a:fillRect/>
          </a:stretch>
        </p:blipFill>
        <p:spPr>
          <a:xfrm>
            <a:off x="679357" y="1605083"/>
            <a:ext cx="7785279" cy="4374417"/>
          </a:xfrm>
          <a:prstGeom prst="rect">
            <a:avLst/>
          </a:prstGeom>
        </p:spPr>
      </p:pic>
      <p:sp>
        <p:nvSpPr>
          <p:cNvPr id="8" name="TextBox 7">
            <a:extLst>
              <a:ext uri="{FF2B5EF4-FFF2-40B4-BE49-F238E27FC236}">
                <a16:creationId xmlns:a16="http://schemas.microsoft.com/office/drawing/2014/main" id="{6D3F3571-CE84-4874-B355-EF3F850D0036}"/>
              </a:ext>
            </a:extLst>
          </p:cNvPr>
          <p:cNvSpPr txBox="1"/>
          <p:nvPr/>
        </p:nvSpPr>
        <p:spPr>
          <a:xfrm>
            <a:off x="547350" y="1174776"/>
            <a:ext cx="4572000" cy="369332"/>
          </a:xfrm>
          <a:prstGeom prst="rect">
            <a:avLst/>
          </a:prstGeom>
          <a:noFill/>
        </p:spPr>
        <p:txBody>
          <a:bodyPr wrap="square">
            <a:spAutoFit/>
          </a:bodyPr>
          <a:lstStyle/>
          <a:p>
            <a:r>
              <a:rPr lang="vi-VN"/>
              <a:t>Mô tả phần mềm: </a:t>
            </a:r>
          </a:p>
        </p:txBody>
      </p:sp>
    </p:spTree>
    <p:extLst>
      <p:ext uri="{BB962C8B-B14F-4D97-AF65-F5344CB8AC3E}">
        <p14:creationId xmlns:p14="http://schemas.microsoft.com/office/powerpoint/2010/main" val="421706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474" y="1683008"/>
            <a:ext cx="3747433" cy="4603528"/>
          </a:xfrm>
          <a:prstGeom prst="rect">
            <a:avLst/>
          </a:prstGeom>
        </p:spPr>
      </p:pic>
      <p:sp>
        <p:nvSpPr>
          <p:cNvPr id="3" name="TextBox 2">
            <a:extLst>
              <a:ext uri="{FF2B5EF4-FFF2-40B4-BE49-F238E27FC236}">
                <a16:creationId xmlns:a16="http://schemas.microsoft.com/office/drawing/2014/main" id="{282CD6E9-8961-4CF1-B13A-8BBAEEAC5787}"/>
              </a:ext>
            </a:extLst>
          </p:cNvPr>
          <p:cNvSpPr txBox="1"/>
          <p:nvPr/>
        </p:nvSpPr>
        <p:spPr>
          <a:xfrm>
            <a:off x="395474" y="1282898"/>
            <a:ext cx="2350323" cy="400110"/>
          </a:xfrm>
          <a:prstGeom prst="rect">
            <a:avLst/>
          </a:prstGeom>
          <a:noFill/>
        </p:spPr>
        <p:txBody>
          <a:bodyPr wrap="none" rtlCol="0">
            <a:spAutoFit/>
          </a:bodyPr>
          <a:lstStyle/>
          <a:p>
            <a:r>
              <a:rPr lang="vi-VN" sz="2000"/>
              <a:t>Biểu đồ use cases</a:t>
            </a:r>
          </a:p>
        </p:txBody>
      </p:sp>
      <p:sp>
        <p:nvSpPr>
          <p:cNvPr id="4" name="TextBox 3">
            <a:extLst>
              <a:ext uri="{FF2B5EF4-FFF2-40B4-BE49-F238E27FC236}">
                <a16:creationId xmlns:a16="http://schemas.microsoft.com/office/drawing/2014/main" id="{836F7A03-11AD-431B-8DF1-7CAA31F5C321}"/>
              </a:ext>
            </a:extLst>
          </p:cNvPr>
          <p:cNvSpPr txBox="1"/>
          <p:nvPr/>
        </p:nvSpPr>
        <p:spPr>
          <a:xfrm>
            <a:off x="328411" y="279322"/>
            <a:ext cx="4572000"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1.2 Phạm vi</a:t>
            </a:r>
            <a:endParaRPr lang="vi-VN" sz="2400">
              <a:solidFill>
                <a:schemeClr val="bg1"/>
              </a:solidFill>
            </a:endParaRPr>
          </a:p>
        </p:txBody>
      </p:sp>
      <p:pic>
        <p:nvPicPr>
          <p:cNvPr id="6" name="Picture 5"/>
          <p:cNvPicPr>
            <a:picLocks noChangeAspect="1"/>
          </p:cNvPicPr>
          <p:nvPr/>
        </p:nvPicPr>
        <p:blipFill>
          <a:blip r:embed="rId3"/>
          <a:stretch>
            <a:fillRect/>
          </a:stretch>
        </p:blipFill>
        <p:spPr>
          <a:xfrm>
            <a:off x="5371070" y="1820705"/>
            <a:ext cx="2553056" cy="2095792"/>
          </a:xfrm>
          <a:prstGeom prst="rect">
            <a:avLst/>
          </a:prstGeom>
        </p:spPr>
      </p:pic>
      <p:sp>
        <p:nvSpPr>
          <p:cNvPr id="8" name="TextBox 7"/>
          <p:cNvSpPr txBox="1"/>
          <p:nvPr/>
        </p:nvSpPr>
        <p:spPr>
          <a:xfrm>
            <a:off x="5135033" y="1482953"/>
            <a:ext cx="3553024" cy="369332"/>
          </a:xfrm>
          <a:prstGeom prst="rect">
            <a:avLst/>
          </a:prstGeom>
          <a:noFill/>
        </p:spPr>
        <p:txBody>
          <a:bodyPr wrap="none" rtlCol="0">
            <a:spAutoFit/>
          </a:bodyPr>
          <a:lstStyle/>
          <a:p>
            <a:r>
              <a:rPr lang="en-US"/>
              <a:t>Phân rã use case “Quản lý giỏ hàng”</a:t>
            </a:r>
          </a:p>
        </p:txBody>
      </p:sp>
      <p:pic>
        <p:nvPicPr>
          <p:cNvPr id="10" name="Picture 9"/>
          <p:cNvPicPr>
            <a:picLocks noChangeAspect="1"/>
          </p:cNvPicPr>
          <p:nvPr/>
        </p:nvPicPr>
        <p:blipFill>
          <a:blip r:embed="rId4"/>
          <a:stretch>
            <a:fillRect/>
          </a:stretch>
        </p:blipFill>
        <p:spPr>
          <a:xfrm>
            <a:off x="5371070" y="4440195"/>
            <a:ext cx="2619741" cy="1581371"/>
          </a:xfrm>
          <a:prstGeom prst="rect">
            <a:avLst/>
          </a:prstGeom>
        </p:spPr>
      </p:pic>
      <p:sp>
        <p:nvSpPr>
          <p:cNvPr id="9" name="TextBox 8"/>
          <p:cNvSpPr txBox="1"/>
          <p:nvPr/>
        </p:nvSpPr>
        <p:spPr>
          <a:xfrm>
            <a:off x="5135033" y="4255529"/>
            <a:ext cx="3663375" cy="369332"/>
          </a:xfrm>
          <a:prstGeom prst="rect">
            <a:avLst/>
          </a:prstGeom>
          <a:noFill/>
        </p:spPr>
        <p:txBody>
          <a:bodyPr wrap="none" rtlCol="0">
            <a:spAutoFit/>
          </a:bodyPr>
          <a:lstStyle/>
          <a:p>
            <a:r>
              <a:rPr lang="en-US"/>
              <a:t>Phân rã use case “Quản lý đơn hàng”</a:t>
            </a:r>
          </a:p>
        </p:txBody>
      </p:sp>
    </p:spTree>
    <p:extLst>
      <p:ext uri="{BB962C8B-B14F-4D97-AF65-F5344CB8AC3E}">
        <p14:creationId xmlns:p14="http://schemas.microsoft.com/office/powerpoint/2010/main" val="954537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CD6E9-8961-4CF1-B13A-8BBAEEAC5787}"/>
              </a:ext>
            </a:extLst>
          </p:cNvPr>
          <p:cNvSpPr txBox="1"/>
          <p:nvPr/>
        </p:nvSpPr>
        <p:spPr>
          <a:xfrm>
            <a:off x="560231" y="1571223"/>
            <a:ext cx="2363147" cy="400110"/>
          </a:xfrm>
          <a:prstGeom prst="rect">
            <a:avLst/>
          </a:prstGeom>
          <a:noFill/>
        </p:spPr>
        <p:txBody>
          <a:bodyPr wrap="none" rtlCol="0">
            <a:spAutoFit/>
          </a:bodyPr>
          <a:lstStyle/>
          <a:p>
            <a:r>
              <a:rPr lang="vi-VN" sz="2000"/>
              <a:t>Cấu trúc mã nguồn</a:t>
            </a:r>
          </a:p>
        </p:txBody>
      </p:sp>
      <p:sp>
        <p:nvSpPr>
          <p:cNvPr id="4" name="TextBox 3">
            <a:extLst>
              <a:ext uri="{FF2B5EF4-FFF2-40B4-BE49-F238E27FC236}">
                <a16:creationId xmlns:a16="http://schemas.microsoft.com/office/drawing/2014/main" id="{836F7A03-11AD-431B-8DF1-7CAA31F5C321}"/>
              </a:ext>
            </a:extLst>
          </p:cNvPr>
          <p:cNvSpPr txBox="1"/>
          <p:nvPr/>
        </p:nvSpPr>
        <p:spPr>
          <a:xfrm>
            <a:off x="328411" y="279322"/>
            <a:ext cx="4572000"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1.2 Phạm vi</a:t>
            </a:r>
            <a:endParaRPr lang="vi-VN" sz="2400">
              <a:solidFill>
                <a:schemeClr val="bg1"/>
              </a:solidFill>
            </a:endParaRPr>
          </a:p>
        </p:txBody>
      </p:sp>
      <p:pic>
        <p:nvPicPr>
          <p:cNvPr id="6" name="Picture 5">
            <a:extLst>
              <a:ext uri="{FF2B5EF4-FFF2-40B4-BE49-F238E27FC236}">
                <a16:creationId xmlns:a16="http://schemas.microsoft.com/office/drawing/2014/main" id="{8E79714C-6196-4647-A073-4EDE1E1AC80C}"/>
              </a:ext>
            </a:extLst>
          </p:cNvPr>
          <p:cNvPicPr>
            <a:picLocks noChangeAspect="1"/>
          </p:cNvPicPr>
          <p:nvPr/>
        </p:nvPicPr>
        <p:blipFill>
          <a:blip r:embed="rId2"/>
          <a:stretch>
            <a:fillRect/>
          </a:stretch>
        </p:blipFill>
        <p:spPr>
          <a:xfrm>
            <a:off x="4713541" y="1468481"/>
            <a:ext cx="3528938" cy="4980949"/>
          </a:xfrm>
          <a:prstGeom prst="rect">
            <a:avLst/>
          </a:prstGeom>
        </p:spPr>
      </p:pic>
    </p:spTree>
    <p:extLst>
      <p:ext uri="{BB962C8B-B14F-4D97-AF65-F5344CB8AC3E}">
        <p14:creationId xmlns:p14="http://schemas.microsoft.com/office/powerpoint/2010/main" val="354948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2D5F762-36DD-48D9-BF3A-5BDB9CF40143}"/>
              </a:ext>
            </a:extLst>
          </p:cNvPr>
          <p:cNvGraphicFramePr/>
          <p:nvPr>
            <p:extLst>
              <p:ext uri="{D42A27DB-BD31-4B8C-83A1-F6EECF244321}">
                <p14:modId xmlns:p14="http://schemas.microsoft.com/office/powerpoint/2010/main" val="3006861601"/>
              </p:ext>
            </p:extLst>
          </p:nvPr>
        </p:nvGraphicFramePr>
        <p:xfrm>
          <a:off x="-1244959" y="660042"/>
          <a:ext cx="10015471" cy="6307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CD15CC62-0420-4717-B290-418AC304A07E}"/>
              </a:ext>
            </a:extLst>
          </p:cNvPr>
          <p:cNvSpPr txBox="1"/>
          <p:nvPr/>
        </p:nvSpPr>
        <p:spPr>
          <a:xfrm>
            <a:off x="328411" y="279322"/>
            <a:ext cx="4572000" cy="461665"/>
          </a:xfrm>
          <a:prstGeom prst="rect">
            <a:avLst/>
          </a:prstGeom>
          <a:noFill/>
        </p:spPr>
        <p:txBody>
          <a:bodyPr wrap="square">
            <a:spAutoFit/>
          </a:bodyPr>
          <a:lstStyle/>
          <a:p>
            <a:pPr rtl="0">
              <a:spcBef>
                <a:spcPts val="600"/>
              </a:spcBef>
              <a:spcAft>
                <a:spcPts val="0"/>
              </a:spcAft>
            </a:pPr>
            <a:r>
              <a:rPr lang="vi-VN" sz="2400" b="0" i="0" u="none" strike="noStrike">
                <a:solidFill>
                  <a:schemeClr val="bg1"/>
                </a:solidFill>
                <a:effectLst/>
                <a:latin typeface="Arial" panose="020B0604020202020204" pitchFamily="34" charset="0"/>
              </a:rPr>
              <a:t>2. Đánh giá thiết kế cũ</a:t>
            </a:r>
            <a:endParaRPr lang="vi-VN" sz="2400">
              <a:solidFill>
                <a:schemeClr val="bg1"/>
              </a:solidFill>
            </a:endParaRPr>
          </a:p>
        </p:txBody>
      </p:sp>
    </p:spTree>
    <p:extLst>
      <p:ext uri="{BB962C8B-B14F-4D97-AF65-F5344CB8AC3E}">
        <p14:creationId xmlns:p14="http://schemas.microsoft.com/office/powerpoint/2010/main" val="37879712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0.1"/>
</p:tagLst>
</file>

<file path=ppt/tags/tag6.xml><?xml version="1.0" encoding="utf-8"?>
<p:tagLst xmlns:a="http://schemas.openxmlformats.org/drawingml/2006/main" xmlns:r="http://schemas.openxmlformats.org/officeDocument/2006/relationships" xmlns:p="http://schemas.openxmlformats.org/presentationml/2006/main">
  <p:tag name="TIMING" val="|0.2"/>
</p:tagLst>
</file>

<file path=ppt/tags/tag7.xml><?xml version="1.0" encoding="utf-8"?>
<p:tagLst xmlns:a="http://schemas.openxmlformats.org/drawingml/2006/main" xmlns:r="http://schemas.openxmlformats.org/officeDocument/2006/relationships" xmlns:p="http://schemas.openxmlformats.org/presentationml/2006/main">
  <p:tag name="TIMING" val="|0.1"/>
</p:tagLst>
</file>

<file path=ppt/tags/tag8.xml><?xml version="1.0" encoding="utf-8"?>
<p:tagLst xmlns:a="http://schemas.openxmlformats.org/drawingml/2006/main" xmlns:r="http://schemas.openxmlformats.org/officeDocument/2006/relationships" xmlns:p="http://schemas.openxmlformats.org/presentationml/2006/main">
  <p:tag name="TIMING" val="|0.1"/>
</p:tagLst>
</file>

<file path=ppt/tags/tag9.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2668</TotalTime>
  <Words>3458</Words>
  <Application>Microsoft Office PowerPoint</Application>
  <PresentationFormat>On-screen Show (4:3)</PresentationFormat>
  <Paragraphs>370</Paragraphs>
  <Slides>55</Slides>
  <Notes>14</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dc:creator>
  <cp:lastModifiedBy> </cp:lastModifiedBy>
  <cp:revision>159</cp:revision>
  <dcterms:created xsi:type="dcterms:W3CDTF">2016-07-25T07:53:11Z</dcterms:created>
  <dcterms:modified xsi:type="dcterms:W3CDTF">2021-06-08T14:45:04Z</dcterms:modified>
</cp:coreProperties>
</file>